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5" r:id="rId7"/>
    <p:sldId id="283" r:id="rId8"/>
    <p:sldId id="282" r:id="rId9"/>
    <p:sldId id="261" r:id="rId10"/>
    <p:sldId id="276" r:id="rId11"/>
    <p:sldId id="277" r:id="rId12"/>
    <p:sldId id="263" r:id="rId13"/>
    <p:sldId id="280" r:id="rId14"/>
    <p:sldId id="279" r:id="rId15"/>
    <p:sldId id="264" r:id="rId16"/>
    <p:sldId id="265" r:id="rId17"/>
    <p:sldId id="281" r:id="rId18"/>
    <p:sldId id="266" r:id="rId19"/>
    <p:sldId id="267" r:id="rId20"/>
    <p:sldId id="268" r:id="rId21"/>
    <p:sldId id="269" r:id="rId22"/>
    <p:sldId id="270" r:id="rId23"/>
    <p:sldId id="271" r:id="rId24"/>
    <p:sldId id="273" r:id="rId25"/>
    <p:sldId id="278" r:id="rId26"/>
    <p:sldId id="274" r:id="rId27"/>
  </p:sldIdLst>
  <p:sldSz cx="9144000" cy="6858000" type="screen4x3"/>
  <p:notesSz cx="9144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335"/>
    <p:restoredTop sz="97568"/>
  </p:normalViewPr>
  <p:slideViewPr>
    <p:cSldViewPr>
      <p:cViewPr varScale="1">
        <p:scale>
          <a:sx n="127" d="100"/>
          <a:sy n="127" d="100"/>
        </p:scale>
        <p:origin x="2272" y="19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jp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1/22/25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1/22/25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1/22/25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1/22/25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1/22/25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3047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543800" y="6118225"/>
            <a:ext cx="968375" cy="43497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614362" y="6197600"/>
            <a:ext cx="3589337" cy="27463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42619" y="771257"/>
            <a:ext cx="5208270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91441" y="1466960"/>
            <a:ext cx="5789930" cy="3982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1/22/25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unix-file-system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kola-lab/PodGPT?tab=readme-ov-file#%EF%B8%8F-structure-of-the-code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colostate.edu/helpdocs/vi.html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2.lib.uchicago.edu/keith/tcl-course/emacs-tutorial.html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networking.ringofsaturn.com/Unix/learnUNIXin10minutes.php" TargetMode="External"/><Relationship Id="rId2" Type="http://schemas.openxmlformats.org/officeDocument/2006/relationships/hyperlink" Target="https://users.cs.duke.edu/~alvy/courses/unixtu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@MissingSemester/videos" TargetMode="External"/><Relationship Id="rId4" Type="http://schemas.openxmlformats.org/officeDocument/2006/relationships/hyperlink" Target="https://www.geeksforgeeks.org/linux-commands-cheat-sheet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www.youtube.com/@MissingSemester/videos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File:Ken_Thompson_and_Dennis_Ritchie--1973.jpg" TargetMode="External"/><Relationship Id="rId3" Type="http://schemas.openxmlformats.org/officeDocument/2006/relationships/hyperlink" Target="https://en.wikipedia.org/wiki/Ken_Thompson" TargetMode="External"/><Relationship Id="rId7" Type="http://schemas.openxmlformats.org/officeDocument/2006/relationships/hyperlink" Target="https://en.wikipedia.org/wiki/Linus_Torvalds" TargetMode="External"/><Relationship Id="rId2" Type="http://schemas.openxmlformats.org/officeDocument/2006/relationships/hyperlink" Target="https://ethw.org/Bell_Lab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mturing.acm.org/award_winners/ritchie_1506389.cfm" TargetMode="External"/><Relationship Id="rId11" Type="http://schemas.openxmlformats.org/officeDocument/2006/relationships/image" Target="../media/image6.jpeg"/><Relationship Id="rId5" Type="http://schemas.openxmlformats.org/officeDocument/2006/relationships/hyperlink" Target="https://amturing.acm.org/award_winners/thompson_4588371.cfm" TargetMode="External"/><Relationship Id="rId10" Type="http://schemas.openxmlformats.org/officeDocument/2006/relationships/image" Target="../media/image5.jpeg"/><Relationship Id="rId4" Type="http://schemas.openxmlformats.org/officeDocument/2006/relationships/hyperlink" Target="https://en.wikipedia.org/wiki/Dennis_Ritchie" TargetMode="External"/><Relationship Id="rId9" Type="http://schemas.openxmlformats.org/officeDocument/2006/relationships/hyperlink" Target="https://en.wikipedia.org/wiki/File:Lc3_2018_(263682303)_(cropped).jpe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stitute_of_Electrical_and_Electronics_Engineers" TargetMode="External"/><Relationship Id="rId2" Type="http://schemas.openxmlformats.org/officeDocument/2006/relationships/hyperlink" Target="https://en.wikipedia.org/wiki/POSIX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International_Electrotechnical_Commission" TargetMode="External"/><Relationship Id="rId4" Type="http://schemas.openxmlformats.org/officeDocument/2006/relationships/hyperlink" Target="https://en.wikipedia.org/wiki/International_Organization_for_Standardizatio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hyper.is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term2.com/index.html" TargetMode="External"/><Relationship Id="rId4" Type="http://schemas.openxmlformats.org/officeDocument/2006/relationships/hyperlink" Target="https://www.warp.dev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ithub.com/ohmyzsh/ohmyzsh/wiki/Installing-ZSH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ohmyz.sh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n1snt/454b879b8f0b7995740ae04c5fb5b7df" TargetMode="External"/><Relationship Id="rId5" Type="http://schemas.openxmlformats.org/officeDocument/2006/relationships/hyperlink" Target="https://github.com/ohmyzsh/ohmyzsh?tab=readme-ov-file#using-oh-my-zsh" TargetMode="External"/><Relationship Id="rId4" Type="http://schemas.openxmlformats.org/officeDocument/2006/relationships/hyperlink" Target="https://github.com/ohmyzsh/ohmyzsh/wiki/themes" TargetMode="External"/><Relationship Id="rId9" Type="http://schemas.openxmlformats.org/officeDocument/2006/relationships/hyperlink" Target="https://camo.githubusercontent.com/a639dbde4422ffba2b5cd6151b60e73c3a5aaf97d5b37a225c65ac3d4ae61db2/68747470733a2f2f73332e616d617a6f6e6177732e636f6d2f6f686d797a73682f6f682d6d792d7a73682d6c6f676f2e706e67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gif"/><Relationship Id="rId3" Type="http://schemas.openxmlformats.org/officeDocument/2006/relationships/hyperlink" Target="https://github.com/ohmyzsh/ohmyzsh/wiki/Installing-ZSH" TargetMode="External"/><Relationship Id="rId7" Type="http://schemas.openxmlformats.org/officeDocument/2006/relationships/hyperlink" Target="https://camo.githubusercontent.com/a639dbde4422ffba2b5cd6151b60e73c3a5aaf97d5b37a225c65ac3d4ae61db2/68747470733a2f2f73332e616d617a6f6e6177732e636f6d2f6f686d797a73682f6f682d6d792d7a73682d6c6f676f2e706e67" TargetMode="External"/><Relationship Id="rId2" Type="http://schemas.openxmlformats.org/officeDocument/2006/relationships/hyperlink" Target="https://ohmyz.sh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n1snt/454b879b8f0b7995740ae04c5fb5b7df" TargetMode="External"/><Relationship Id="rId5" Type="http://schemas.openxmlformats.org/officeDocument/2006/relationships/hyperlink" Target="https://github.com/ohmyzsh/ohmyzsh?tab=readme-ov-file#using-oh-my-zsh" TargetMode="External"/><Relationship Id="rId4" Type="http://schemas.openxmlformats.org/officeDocument/2006/relationships/hyperlink" Target="https://github.com/ohmyzsh/ohmyzsh/wiki/themes" TargetMode="External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543800" y="6118225"/>
            <a:ext cx="968375" cy="434975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281939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85800" y="6197600"/>
            <a:ext cx="3589337" cy="274637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85800" y="1981200"/>
            <a:ext cx="8501381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solidFill>
                  <a:srgbClr val="FFFFFF"/>
                </a:solidFill>
                <a:latin typeface="+mj-lt"/>
                <a:cs typeface="Arial"/>
              </a:rPr>
              <a:t>ECE327</a:t>
            </a:r>
            <a:r>
              <a:rPr sz="3200" spc="-25" dirty="0">
                <a:solidFill>
                  <a:srgbClr val="FFFFFF"/>
                </a:solidFill>
                <a:latin typeface="+mj-lt"/>
                <a:cs typeface="Arial"/>
              </a:rPr>
              <a:t> </a:t>
            </a:r>
            <a:r>
              <a:rPr sz="3200" dirty="0">
                <a:solidFill>
                  <a:srgbClr val="FFFFFF"/>
                </a:solidFill>
                <a:latin typeface="+mj-lt"/>
                <a:cs typeface="Arial"/>
              </a:rPr>
              <a:t>-</a:t>
            </a:r>
            <a:r>
              <a:rPr sz="3200" spc="-15" dirty="0">
                <a:solidFill>
                  <a:srgbClr val="FFFFFF"/>
                </a:solidFill>
                <a:latin typeface="+mj-lt"/>
                <a:cs typeface="Arial"/>
              </a:rPr>
              <a:t> </a:t>
            </a:r>
            <a:r>
              <a:rPr sz="3200" dirty="0">
                <a:solidFill>
                  <a:srgbClr val="FFFFFF"/>
                </a:solidFill>
                <a:latin typeface="+mj-lt"/>
                <a:cs typeface="Arial"/>
              </a:rPr>
              <a:t>Introduction</a:t>
            </a:r>
            <a:r>
              <a:rPr sz="3200" spc="-10" dirty="0">
                <a:solidFill>
                  <a:srgbClr val="FFFFFF"/>
                </a:solidFill>
                <a:latin typeface="+mj-lt"/>
                <a:cs typeface="Arial"/>
              </a:rPr>
              <a:t> </a:t>
            </a:r>
            <a:r>
              <a:rPr sz="3200" dirty="0">
                <a:solidFill>
                  <a:srgbClr val="FFFFFF"/>
                </a:solidFill>
                <a:latin typeface="+mj-lt"/>
                <a:cs typeface="Arial"/>
              </a:rPr>
              <a:t>to</a:t>
            </a:r>
            <a:r>
              <a:rPr sz="3200" spc="-10" dirty="0">
                <a:solidFill>
                  <a:srgbClr val="FFFFFF"/>
                </a:solidFill>
                <a:latin typeface="+mj-lt"/>
                <a:cs typeface="Arial"/>
              </a:rPr>
              <a:t> </a:t>
            </a:r>
            <a:r>
              <a:rPr sz="3200" dirty="0">
                <a:solidFill>
                  <a:srgbClr val="FFFFFF"/>
                </a:solidFill>
                <a:latin typeface="+mj-lt"/>
                <a:cs typeface="Arial"/>
              </a:rPr>
              <a:t>Software</a:t>
            </a:r>
            <a:r>
              <a:rPr sz="3200" spc="-10" dirty="0">
                <a:solidFill>
                  <a:srgbClr val="FFFFFF"/>
                </a:solidFill>
                <a:latin typeface="+mj-lt"/>
                <a:cs typeface="Arial"/>
              </a:rPr>
              <a:t> Engineering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685800" y="2893979"/>
            <a:ext cx="8120382" cy="30179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sz="3000" b="1" dirty="0">
                <a:solidFill>
                  <a:srgbClr val="262626"/>
                </a:solidFill>
                <a:latin typeface="+mn-lt"/>
                <a:cs typeface="Arial"/>
              </a:rPr>
              <a:t>Lab</a:t>
            </a:r>
            <a:r>
              <a:rPr sz="3000" b="1" spc="-5" dirty="0">
                <a:solidFill>
                  <a:srgbClr val="262626"/>
                </a:solidFill>
                <a:latin typeface="+mn-lt"/>
                <a:cs typeface="Arial"/>
              </a:rPr>
              <a:t> </a:t>
            </a:r>
            <a:r>
              <a:rPr sz="3000" b="1" dirty="0">
                <a:solidFill>
                  <a:srgbClr val="262626"/>
                </a:solidFill>
                <a:latin typeface="+mn-lt"/>
                <a:cs typeface="Arial"/>
              </a:rPr>
              <a:t>1 -</a:t>
            </a:r>
            <a:r>
              <a:rPr sz="3000" b="1" spc="-5" dirty="0">
                <a:solidFill>
                  <a:srgbClr val="262626"/>
                </a:solidFill>
                <a:latin typeface="+mn-lt"/>
                <a:cs typeface="Arial"/>
              </a:rPr>
              <a:t> </a:t>
            </a:r>
            <a:r>
              <a:rPr lang="en-HK" sz="3000" b="1" dirty="0">
                <a:solidFill>
                  <a:srgbClr val="262626"/>
                </a:solidFill>
                <a:latin typeface="+mn-lt"/>
                <a:cs typeface="Arial"/>
              </a:rPr>
              <a:t>Linux/Unix Tutorial</a:t>
            </a:r>
            <a:r>
              <a:rPr lang="zh-CN" altLang="en-US" sz="3000" b="1" dirty="0">
                <a:solidFill>
                  <a:srgbClr val="262626"/>
                </a:solidFill>
                <a:latin typeface="+mn-lt"/>
                <a:cs typeface="Arial"/>
              </a:rPr>
              <a:t> </a:t>
            </a:r>
            <a:endParaRPr lang="en-HK" altLang="zh-CN" sz="3000" b="1" dirty="0">
              <a:solidFill>
                <a:srgbClr val="262626"/>
              </a:solidFill>
              <a:latin typeface="+mn-lt"/>
              <a:cs typeface="Arial"/>
            </a:endParaRPr>
          </a:p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en-HK" sz="3000" b="1" i="1" spc="-10" dirty="0">
                <a:solidFill>
                  <a:srgbClr val="262626"/>
                </a:solidFill>
                <a:latin typeface="+mn-lt"/>
                <a:cs typeface="Arial"/>
              </a:rPr>
              <a:t>Your First Technical Course for Industry Preparation</a:t>
            </a:r>
          </a:p>
          <a:p>
            <a:pPr marL="12700">
              <a:lnSpc>
                <a:spcPts val="1600"/>
              </a:lnSpc>
              <a:spcBef>
                <a:spcPts val="100"/>
              </a:spcBef>
            </a:pPr>
            <a:endParaRPr lang="en-HK" altLang="zh-CN" sz="2400" b="1" spc="-10" dirty="0">
              <a:solidFill>
                <a:srgbClr val="262626"/>
              </a:solidFill>
              <a:latin typeface="+mn-lt"/>
              <a:cs typeface="Arial"/>
            </a:endParaRPr>
          </a:p>
          <a:p>
            <a:pPr marL="12700">
              <a:lnSpc>
                <a:spcPts val="3600"/>
              </a:lnSpc>
              <a:spcBef>
                <a:spcPts val="100"/>
              </a:spcBef>
            </a:pPr>
            <a:r>
              <a:rPr lang="en-HK" altLang="zh-CN" sz="2400" b="1" spc="-10" dirty="0">
                <a:solidFill>
                  <a:srgbClr val="262626"/>
                </a:solidFill>
                <a:latin typeface="+mn-lt"/>
                <a:cs typeface="Arial"/>
              </a:rPr>
              <a:t>Shuyue Jia</a:t>
            </a:r>
          </a:p>
          <a:p>
            <a:pPr marL="12700">
              <a:lnSpc>
                <a:spcPts val="3600"/>
              </a:lnSpc>
              <a:spcBef>
                <a:spcPts val="100"/>
              </a:spcBef>
            </a:pPr>
            <a:r>
              <a:rPr lang="en-US" altLang="zh-CN" sz="2400" spc="-10" dirty="0">
                <a:solidFill>
                  <a:srgbClr val="262626"/>
                </a:solidFill>
                <a:latin typeface="+mn-lt"/>
                <a:cs typeface="Arial"/>
              </a:rPr>
              <a:t>Ph.D.</a:t>
            </a:r>
            <a:r>
              <a:rPr lang="zh-CN" altLang="en-US" sz="2400" spc="-10" dirty="0">
                <a:solidFill>
                  <a:srgbClr val="262626"/>
                </a:solidFill>
                <a:latin typeface="+mn-lt"/>
                <a:cs typeface="Arial"/>
              </a:rPr>
              <a:t> </a:t>
            </a:r>
            <a:r>
              <a:rPr lang="en-US" altLang="zh-CN" sz="2400" spc="-10" dirty="0">
                <a:solidFill>
                  <a:srgbClr val="262626"/>
                </a:solidFill>
                <a:latin typeface="+mn-lt"/>
                <a:cs typeface="Arial"/>
              </a:rPr>
              <a:t>student</a:t>
            </a:r>
          </a:p>
          <a:p>
            <a:pPr marL="12700">
              <a:lnSpc>
                <a:spcPts val="3600"/>
              </a:lnSpc>
              <a:spcBef>
                <a:spcPts val="100"/>
              </a:spcBef>
            </a:pPr>
            <a:r>
              <a:rPr lang="en-US" altLang="zh-CN" sz="2400" spc="-10" dirty="0">
                <a:solidFill>
                  <a:srgbClr val="262626"/>
                </a:solidFill>
                <a:latin typeface="+mn-lt"/>
                <a:cs typeface="Arial"/>
              </a:rPr>
              <a:t>Boston University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70EEF-192E-D45E-DC36-6C8BADD5A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A832C25E-9FE8-09CE-765B-D89AB2C69E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4800" y="533400"/>
            <a:ext cx="520827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6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600" dirty="0">
                <a:latin typeface="+mj-lt"/>
                <a:cs typeface="Calibri" panose="020F0502020204030204" pitchFamily="34" charset="0"/>
              </a:rPr>
              <a:t>3</a:t>
            </a:r>
            <a:r>
              <a:rPr lang="zh-CN" altLang="en-US" sz="36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6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600" dirty="0">
                <a:latin typeface="+mj-lt"/>
                <a:cs typeface="Calibri" panose="020F0502020204030204" pitchFamily="34" charset="0"/>
              </a:rPr>
              <a:t> </a:t>
            </a:r>
            <a:r>
              <a:rPr sz="3400" dirty="0">
                <a:latin typeface="+mj-lt"/>
              </a:rPr>
              <a:t>Files</a:t>
            </a:r>
            <a:r>
              <a:rPr sz="3400" spc="-10" dirty="0">
                <a:latin typeface="+mj-lt"/>
              </a:rPr>
              <a:t> </a:t>
            </a:r>
            <a:r>
              <a:rPr sz="3400" dirty="0">
                <a:latin typeface="+mj-lt"/>
              </a:rPr>
              <a:t>and</a:t>
            </a:r>
            <a:r>
              <a:rPr sz="3400" spc="-15" dirty="0">
                <a:latin typeface="+mj-lt"/>
              </a:rPr>
              <a:t> </a:t>
            </a:r>
            <a:r>
              <a:rPr sz="3400" spc="-10" dirty="0">
                <a:latin typeface="+mj-lt"/>
              </a:rPr>
              <a:t>Directories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A54D7AD-A7A4-631F-3E62-192CDFFF1125}"/>
              </a:ext>
            </a:extLst>
          </p:cNvPr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7</a:t>
            </a:r>
            <a:endParaRPr sz="800">
              <a:latin typeface="Arial"/>
              <a:cs typeface="Arial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32546BE2-7ACD-51EF-6A3A-EF2FEA56D9DE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pic>
        <p:nvPicPr>
          <p:cNvPr id="8194" name="Picture 2" descr="Unix File System - GeeksforGeeks">
            <a:extLst>
              <a:ext uri="{FF2B5EF4-FFF2-40B4-BE49-F238E27FC236}">
                <a16:creationId xmlns:a16="http://schemas.microsoft.com/office/drawing/2014/main" id="{BD029349-C099-F417-2529-B790B7473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1" y="1340830"/>
            <a:ext cx="9144000" cy="429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D4D06B-4375-38F3-FBBB-6DBC67F167B0}"/>
              </a:ext>
            </a:extLst>
          </p:cNvPr>
          <p:cNvSpPr txBox="1"/>
          <p:nvPr/>
        </p:nvSpPr>
        <p:spPr>
          <a:xfrm>
            <a:off x="-279389" y="3117398"/>
            <a:ext cx="16764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sz="1400" b="1" dirty="0">
                <a:solidFill>
                  <a:srgbClr val="C00000"/>
                </a:solidFill>
              </a:rPr>
              <a:t>binary executables </a:t>
            </a:r>
          </a:p>
          <a:p>
            <a:pPr algn="ctr"/>
            <a:r>
              <a:rPr lang="en-HK" sz="1400" b="1" dirty="0">
                <a:solidFill>
                  <a:srgbClr val="C00000"/>
                </a:solidFill>
              </a:rPr>
              <a:t>(commands)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E101B1-1523-4248-A71B-D31195188322}"/>
              </a:ext>
            </a:extLst>
          </p:cNvPr>
          <p:cNvSpPr txBox="1"/>
          <p:nvPr/>
        </p:nvSpPr>
        <p:spPr>
          <a:xfrm>
            <a:off x="1244611" y="3117398"/>
            <a:ext cx="1295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sz="1400" b="1" dirty="0">
                <a:solidFill>
                  <a:srgbClr val="C00000"/>
                </a:solidFill>
              </a:rPr>
              <a:t>boot process (kernel)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8B1A06-FEB7-608E-CD16-A5FD5BBC0E9F}"/>
              </a:ext>
            </a:extLst>
          </p:cNvPr>
          <p:cNvSpPr txBox="1"/>
          <p:nvPr/>
        </p:nvSpPr>
        <p:spPr>
          <a:xfrm>
            <a:off x="2524993" y="3117398"/>
            <a:ext cx="685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C00000"/>
                </a:solidFill>
              </a:rPr>
              <a:t>hard </a:t>
            </a:r>
          </a:p>
          <a:p>
            <a:pPr algn="ctr"/>
            <a:r>
              <a:rPr lang="en-US" sz="1400" b="1" dirty="0">
                <a:solidFill>
                  <a:srgbClr val="C00000"/>
                </a:solidFill>
              </a:rPr>
              <a:t>disk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96E80C-152D-10B4-C001-ABA235FE0067}"/>
              </a:ext>
            </a:extLst>
          </p:cNvPr>
          <p:cNvSpPr txBox="1"/>
          <p:nvPr/>
        </p:nvSpPr>
        <p:spPr>
          <a:xfrm>
            <a:off x="3454411" y="3225119"/>
            <a:ext cx="838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C00000"/>
                </a:solidFill>
              </a:rPr>
              <a:t>config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1CCD64-07CA-3899-BB59-EC76DEE54FB2}"/>
              </a:ext>
            </a:extLst>
          </p:cNvPr>
          <p:cNvSpPr txBox="1"/>
          <p:nvPr/>
        </p:nvSpPr>
        <p:spPr>
          <a:xfrm>
            <a:off x="5664211" y="3117397"/>
            <a:ext cx="88138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sz="1400" b="1" dirty="0">
                <a:solidFill>
                  <a:srgbClr val="C00000"/>
                </a:solidFill>
              </a:rPr>
              <a:t>shared</a:t>
            </a:r>
          </a:p>
          <a:p>
            <a:pPr algn="ctr"/>
            <a:r>
              <a:rPr lang="en-HK" sz="1400" b="1" dirty="0">
                <a:solidFill>
                  <a:srgbClr val="C00000"/>
                </a:solidFill>
              </a:rPr>
              <a:t>libraries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A63897-7B5A-BF5B-22B3-43A97972D484}"/>
              </a:ext>
            </a:extLst>
          </p:cNvPr>
          <p:cNvSpPr txBox="1"/>
          <p:nvPr/>
        </p:nvSpPr>
        <p:spPr>
          <a:xfrm>
            <a:off x="7993401" y="3117397"/>
            <a:ext cx="1066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sz="1400" b="1" dirty="0">
                <a:solidFill>
                  <a:srgbClr val="C00000"/>
                </a:solidFill>
              </a:rPr>
              <a:t>temporary mount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520857-6D53-CE13-C62C-29B4492F83E5}"/>
              </a:ext>
            </a:extLst>
          </p:cNvPr>
          <p:cNvSpPr txBox="1"/>
          <p:nvPr/>
        </p:nvSpPr>
        <p:spPr>
          <a:xfrm>
            <a:off x="863611" y="3928986"/>
            <a:ext cx="95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sz="1400" b="1" dirty="0">
                <a:solidFill>
                  <a:srgbClr val="C00000"/>
                </a:solidFill>
              </a:rPr>
              <a:t>software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3CAF92-BF6E-CA1A-301F-7F13DA2B5BEE}"/>
              </a:ext>
            </a:extLst>
          </p:cNvPr>
          <p:cNvSpPr txBox="1"/>
          <p:nvPr/>
        </p:nvSpPr>
        <p:spPr>
          <a:xfrm>
            <a:off x="1828979" y="3867431"/>
            <a:ext cx="12192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sz="1400" b="1" dirty="0">
                <a:solidFill>
                  <a:srgbClr val="C00000"/>
                </a:solidFill>
              </a:rPr>
              <a:t>root superuser</a:t>
            </a:r>
            <a:r>
              <a:rPr lang="zh-CN" altLang="en-US" sz="1400" b="1" dirty="0">
                <a:solidFill>
                  <a:srgbClr val="C00000"/>
                </a:solidFill>
              </a:rPr>
              <a:t> </a:t>
            </a:r>
            <a:r>
              <a:rPr lang="en-US" altLang="zh-CN" sz="1400" b="1" dirty="0">
                <a:solidFill>
                  <a:srgbClr val="C00000"/>
                </a:solidFill>
              </a:rPr>
              <a:t>account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F792AD-C785-DBA2-6AB5-5926C0544821}"/>
              </a:ext>
            </a:extLst>
          </p:cNvPr>
          <p:cNvSpPr txBox="1"/>
          <p:nvPr/>
        </p:nvSpPr>
        <p:spPr>
          <a:xfrm>
            <a:off x="2806711" y="3846880"/>
            <a:ext cx="12954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sz="1400" b="1" dirty="0">
                <a:solidFill>
                  <a:srgbClr val="C00000"/>
                </a:solidFill>
              </a:rPr>
              <a:t>system </a:t>
            </a:r>
          </a:p>
          <a:p>
            <a:pPr algn="ctr"/>
            <a:r>
              <a:rPr lang="en-HK" sz="1400" b="1" dirty="0">
                <a:solidFill>
                  <a:srgbClr val="C00000"/>
                </a:solidFill>
              </a:rPr>
              <a:t>binary </a:t>
            </a:r>
          </a:p>
          <a:p>
            <a:pPr algn="ctr"/>
            <a:r>
              <a:rPr lang="en-HK" sz="1400" b="1" dirty="0">
                <a:solidFill>
                  <a:srgbClr val="C00000"/>
                </a:solidFill>
              </a:rPr>
              <a:t>executables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3C4A2C4-A8A1-95AB-3894-294394F8CBCE}"/>
              </a:ext>
            </a:extLst>
          </p:cNvPr>
          <p:cNvSpPr txBox="1"/>
          <p:nvPr/>
        </p:nvSpPr>
        <p:spPr>
          <a:xfrm>
            <a:off x="3955070" y="3931767"/>
            <a:ext cx="10056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sz="1400" b="1" dirty="0">
                <a:solidFill>
                  <a:srgbClr val="C00000"/>
                </a:solidFill>
              </a:rPr>
              <a:t>services data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8637A4-0580-4079-AFFF-7F703F1BBE98}"/>
              </a:ext>
            </a:extLst>
          </p:cNvPr>
          <p:cNvSpPr txBox="1"/>
          <p:nvPr/>
        </p:nvSpPr>
        <p:spPr>
          <a:xfrm>
            <a:off x="7676002" y="3846880"/>
            <a:ext cx="131041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sz="1400" b="1" dirty="0">
                <a:solidFill>
                  <a:srgbClr val="C00000"/>
                </a:solidFill>
              </a:rPr>
              <a:t>logs</a:t>
            </a:r>
            <a:r>
              <a:rPr lang="en-US" altLang="zh-CN" sz="1400" b="1" dirty="0">
                <a:solidFill>
                  <a:srgbClr val="C00000"/>
                </a:solidFill>
              </a:rPr>
              <a:t>,</a:t>
            </a:r>
            <a:r>
              <a:rPr lang="zh-CN" altLang="en-US" sz="1400" b="1" dirty="0">
                <a:solidFill>
                  <a:srgbClr val="C00000"/>
                </a:solidFill>
              </a:rPr>
              <a:t> </a:t>
            </a:r>
            <a:r>
              <a:rPr lang="en-US" altLang="zh-CN" sz="1400" b="1" dirty="0">
                <a:solidFill>
                  <a:srgbClr val="C00000"/>
                </a:solidFill>
              </a:rPr>
              <a:t>spool</a:t>
            </a:r>
            <a:r>
              <a:rPr lang="zh-CN" altLang="en-US" sz="1400" b="1" dirty="0">
                <a:solidFill>
                  <a:srgbClr val="C00000"/>
                </a:solidFill>
              </a:rPr>
              <a:t> </a:t>
            </a:r>
            <a:r>
              <a:rPr lang="en-US" altLang="zh-CN" sz="1400" b="1" dirty="0">
                <a:solidFill>
                  <a:srgbClr val="C00000"/>
                </a:solidFill>
              </a:rPr>
              <a:t>files,</a:t>
            </a:r>
            <a:r>
              <a:rPr lang="zh-CN" altLang="en-US" sz="1400" b="1" dirty="0">
                <a:solidFill>
                  <a:srgbClr val="C00000"/>
                </a:solidFill>
              </a:rPr>
              <a:t> </a:t>
            </a:r>
            <a:r>
              <a:rPr lang="en-US" altLang="zh-CN" sz="1400" b="1" dirty="0">
                <a:solidFill>
                  <a:srgbClr val="C00000"/>
                </a:solidFill>
              </a:rPr>
              <a:t>cache,</a:t>
            </a:r>
            <a:r>
              <a:rPr lang="zh-CN" altLang="en-US" sz="1400" b="1" dirty="0">
                <a:solidFill>
                  <a:srgbClr val="C00000"/>
                </a:solidFill>
              </a:rPr>
              <a:t> </a:t>
            </a:r>
            <a:r>
              <a:rPr lang="en-US" altLang="zh-CN" sz="1400" b="1" dirty="0">
                <a:solidFill>
                  <a:srgbClr val="C00000"/>
                </a:solidFill>
              </a:rPr>
              <a:t>etc.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C8726E3-D6EB-4A94-63A9-31577CF3B769}"/>
              </a:ext>
            </a:extLst>
          </p:cNvPr>
          <p:cNvSpPr/>
          <p:nvPr/>
        </p:nvSpPr>
        <p:spPr>
          <a:xfrm>
            <a:off x="304800" y="5788556"/>
            <a:ext cx="8571875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0863D-7E18-20E6-1100-B19DE9C7A25E}"/>
              </a:ext>
            </a:extLst>
          </p:cNvPr>
          <p:cNvSpPr txBox="1"/>
          <p:nvPr/>
        </p:nvSpPr>
        <p:spPr>
          <a:xfrm>
            <a:off x="139711" y="6401517"/>
            <a:ext cx="8305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+mn-lt"/>
              </a:rPr>
              <a:t>Image Credits</a:t>
            </a:r>
            <a:r>
              <a:rPr lang="en-US" altLang="zh-CN" sz="1200" dirty="0">
                <a:latin typeface="+mn-lt"/>
              </a:rPr>
              <a:t>:</a:t>
            </a:r>
            <a:r>
              <a:rPr lang="zh-CN" altLang="en-US" sz="1200" dirty="0">
                <a:latin typeface="+mn-lt"/>
              </a:rPr>
              <a:t> </a:t>
            </a:r>
            <a:r>
              <a:rPr lang="en-US" altLang="zh-CN" sz="1200" dirty="0">
                <a:latin typeface="+mn-lt"/>
                <a:hlinkClick r:id="rId3"/>
              </a:rPr>
              <a:t>in the public domain</a:t>
            </a:r>
            <a:endParaRPr lang="en-US" sz="1200" dirty="0">
              <a:latin typeface="+mn-lt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057CA1F-E96D-52F3-9AE5-2738C9DAD72E}"/>
              </a:ext>
            </a:extLst>
          </p:cNvPr>
          <p:cNvSpPr/>
          <p:nvPr/>
        </p:nvSpPr>
        <p:spPr>
          <a:xfrm>
            <a:off x="4475602" y="2614200"/>
            <a:ext cx="1005618" cy="745421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0355CA3-4C6F-2622-4C02-ABBBDB4453EB}"/>
              </a:ext>
            </a:extLst>
          </p:cNvPr>
          <p:cNvSpPr txBox="1"/>
          <p:nvPr/>
        </p:nvSpPr>
        <p:spPr>
          <a:xfrm>
            <a:off x="2273311" y="5235353"/>
            <a:ext cx="365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HK" b="1" dirty="0">
                <a:solidFill>
                  <a:srgbClr val="C00000"/>
                </a:solidFill>
              </a:rPr>
              <a:t>user-related programs and data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326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75B36-09C5-F358-2268-35B1D16C9E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034F4292-5AE5-A499-6E9D-0EA85F8142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4800" y="533400"/>
            <a:ext cx="5208270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3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400" dirty="0">
                <a:latin typeface="+mj-lt"/>
              </a:rPr>
              <a:t>Files</a:t>
            </a:r>
            <a:r>
              <a:rPr sz="3400" spc="-10" dirty="0">
                <a:latin typeface="+mj-lt"/>
              </a:rPr>
              <a:t> </a:t>
            </a:r>
            <a:r>
              <a:rPr sz="3400" dirty="0">
                <a:latin typeface="+mj-lt"/>
              </a:rPr>
              <a:t>and</a:t>
            </a:r>
            <a:r>
              <a:rPr sz="3400" spc="-15" dirty="0">
                <a:latin typeface="+mj-lt"/>
              </a:rPr>
              <a:t> </a:t>
            </a:r>
            <a:r>
              <a:rPr sz="3400" spc="-10" dirty="0">
                <a:latin typeface="+mj-lt"/>
              </a:rPr>
              <a:t>Directories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D911E42-AE91-4C57-9E55-466D3F3BB7EC}"/>
              </a:ext>
            </a:extLst>
          </p:cNvPr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7</a:t>
            </a:r>
            <a:endParaRPr sz="800">
              <a:latin typeface="Arial"/>
              <a:cs typeface="Arial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E1C4873A-8D5D-A64A-E17A-03C3A3D3DF31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D58B2D9D-36C5-7889-A409-BAFBE41ABB89}"/>
              </a:ext>
            </a:extLst>
          </p:cNvPr>
          <p:cNvSpPr txBox="1"/>
          <p:nvPr/>
        </p:nvSpPr>
        <p:spPr>
          <a:xfrm>
            <a:off x="5889087" y="258676"/>
            <a:ext cx="3276600" cy="8592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00"/>
              </a:spcBef>
              <a:buClr>
                <a:srgbClr val="C00000"/>
              </a:buClr>
              <a:tabLst>
                <a:tab pos="1384300" algn="l"/>
                <a:tab pos="2344420" algn="l"/>
                <a:tab pos="2755900" algn="l"/>
              </a:tabLst>
            </a:pPr>
            <a:r>
              <a:rPr lang="en-US" altLang="zh-CN" sz="4000" spc="-10" dirty="0">
                <a:solidFill>
                  <a:schemeClr val="tx2"/>
                </a:solidFill>
                <a:latin typeface="Courier New"/>
                <a:cs typeface="Courier New"/>
              </a:rPr>
              <a:t>$</a:t>
            </a:r>
            <a:r>
              <a:rPr lang="zh-CN" altLang="en-US" sz="4000" spc="-10" dirty="0">
                <a:latin typeface="Courier New"/>
                <a:cs typeface="Courier New"/>
              </a:rPr>
              <a:t> </a:t>
            </a:r>
            <a:r>
              <a:rPr lang="en-US" sz="4000" spc="-10" dirty="0">
                <a:latin typeface="Courier New"/>
                <a:cs typeface="Courier New"/>
              </a:rPr>
              <a:t>tree</a:t>
            </a:r>
            <a:endParaRPr lang="en-HK" sz="4000" spc="-10" dirty="0">
              <a:latin typeface="Courier New"/>
              <a:cs typeface="Courier New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494684-2F42-105C-AA6D-54E0082BFFC1}"/>
              </a:ext>
            </a:extLst>
          </p:cNvPr>
          <p:cNvSpPr/>
          <p:nvPr/>
        </p:nvSpPr>
        <p:spPr>
          <a:xfrm>
            <a:off x="381000" y="5791200"/>
            <a:ext cx="8571875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35A03D-2891-8A97-7011-16B682644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2" y="1043387"/>
            <a:ext cx="5862765" cy="5410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06F91FE-EAB9-4830-D42E-ADED967490A2}"/>
              </a:ext>
            </a:extLst>
          </p:cNvPr>
          <p:cNvSpPr txBox="1"/>
          <p:nvPr/>
        </p:nvSpPr>
        <p:spPr>
          <a:xfrm>
            <a:off x="298908" y="6315087"/>
            <a:ext cx="83058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+mn-lt"/>
              </a:rPr>
              <a:t>Image Credits</a:t>
            </a:r>
            <a:r>
              <a:rPr lang="en-US" altLang="zh-CN" sz="1200" dirty="0">
                <a:latin typeface="+mn-lt"/>
              </a:rPr>
              <a:t>:</a:t>
            </a:r>
            <a:r>
              <a:rPr lang="zh-CN" altLang="en-US" sz="1200" dirty="0">
                <a:latin typeface="+mn-lt"/>
              </a:rPr>
              <a:t> </a:t>
            </a:r>
            <a:r>
              <a:rPr lang="en-US" sz="1200" dirty="0">
                <a:latin typeface="+mn-lt"/>
                <a:hlinkClick r:id="rId3"/>
              </a:rPr>
              <a:t>https://</a:t>
            </a:r>
            <a:r>
              <a:rPr lang="en-US" sz="1200" dirty="0" err="1">
                <a:latin typeface="+mn-lt"/>
                <a:hlinkClick r:id="rId3"/>
              </a:rPr>
              <a:t>github.com</a:t>
            </a:r>
            <a:r>
              <a:rPr lang="en-US" sz="1200" dirty="0">
                <a:latin typeface="+mn-lt"/>
                <a:hlinkClick r:id="rId3"/>
              </a:rPr>
              <a:t>/</a:t>
            </a:r>
            <a:r>
              <a:rPr lang="en-US" sz="1200" dirty="0" err="1">
                <a:latin typeface="+mn-lt"/>
                <a:hlinkClick r:id="rId3"/>
              </a:rPr>
              <a:t>vkola</a:t>
            </a:r>
            <a:r>
              <a:rPr lang="en-US" sz="1200" dirty="0">
                <a:latin typeface="+mn-lt"/>
                <a:hlinkClick r:id="rId3"/>
              </a:rPr>
              <a:t>-lab/</a:t>
            </a:r>
            <a:r>
              <a:rPr lang="en-US" sz="1200" dirty="0" err="1">
                <a:latin typeface="+mn-lt"/>
                <a:hlinkClick r:id="rId3"/>
              </a:rPr>
              <a:t>PodGPT?tab</a:t>
            </a:r>
            <a:r>
              <a:rPr lang="en-US" sz="1200" dirty="0">
                <a:latin typeface="+mn-lt"/>
                <a:hlinkClick r:id="rId3"/>
              </a:rPr>
              <a:t>=readme-</a:t>
            </a:r>
            <a:r>
              <a:rPr lang="en-US" sz="1200" dirty="0" err="1">
                <a:latin typeface="+mn-lt"/>
                <a:hlinkClick r:id="rId3"/>
              </a:rPr>
              <a:t>ov</a:t>
            </a:r>
            <a:r>
              <a:rPr lang="en-US" sz="1200" dirty="0">
                <a:latin typeface="+mn-lt"/>
                <a:hlinkClick r:id="rId3"/>
              </a:rPr>
              <a:t>-file#%EF%B8%8F-structure-of-the-code</a:t>
            </a:r>
            <a:endParaRPr lang="en-US" sz="1200" dirty="0">
              <a:latin typeface="+mn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C1B887-DF1A-B890-FD11-A5E377859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1966" y="1117886"/>
            <a:ext cx="3289003" cy="513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947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491441" y="1464349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>
              <a:latin typeface="Lucida Grande"/>
              <a:cs typeface="Lucida Gran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34340" y="1437572"/>
            <a:ext cx="8118535" cy="215443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Courier New"/>
                <a:cs typeface="Courier New"/>
              </a:rPr>
              <a:t>ls</a:t>
            </a:r>
            <a:endParaRPr sz="1800" dirty="0">
              <a:latin typeface="Courier New"/>
              <a:cs typeface="Courier New"/>
            </a:endParaRPr>
          </a:p>
          <a:p>
            <a:pPr marL="584200" indent="-457200">
              <a:lnSpc>
                <a:spcPct val="100000"/>
              </a:lnSpc>
              <a:spcBef>
                <a:spcPts val="1645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469265" algn="l"/>
              </a:tabLst>
            </a:pPr>
            <a:r>
              <a:rPr sz="2700" b="1" baseline="1543" dirty="0">
                <a:solidFill>
                  <a:srgbClr val="C00000"/>
                </a:solidFill>
                <a:latin typeface="Arial"/>
                <a:cs typeface="Arial"/>
              </a:rPr>
              <a:t>L</a:t>
            </a:r>
            <a:r>
              <a:rPr sz="2700" baseline="1543" dirty="0">
                <a:latin typeface="Arial"/>
                <a:cs typeface="Arial"/>
              </a:rPr>
              <a:t>i</a:t>
            </a:r>
            <a:r>
              <a:rPr sz="2700" b="1" baseline="1543" dirty="0">
                <a:solidFill>
                  <a:srgbClr val="C00000"/>
                </a:solidFill>
                <a:latin typeface="Arial"/>
                <a:cs typeface="Arial"/>
              </a:rPr>
              <a:t>s</a:t>
            </a:r>
            <a:r>
              <a:rPr sz="2700" baseline="1543" dirty="0">
                <a:latin typeface="Arial"/>
                <a:cs typeface="Arial"/>
              </a:rPr>
              <a:t>ts</a:t>
            </a:r>
            <a:r>
              <a:rPr sz="2700" spc="-37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all</a:t>
            </a:r>
            <a:r>
              <a:rPr sz="2700" spc="-7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files</a:t>
            </a:r>
            <a:r>
              <a:rPr sz="2700" spc="-15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and</a:t>
            </a:r>
            <a:r>
              <a:rPr sz="2700" spc="-7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directories</a:t>
            </a:r>
            <a:r>
              <a:rPr sz="2700" spc="-22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within</a:t>
            </a:r>
            <a:r>
              <a:rPr sz="2700" spc="-7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your</a:t>
            </a:r>
            <a:r>
              <a:rPr sz="2700" spc="-15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current</a:t>
            </a:r>
            <a:r>
              <a:rPr sz="2700" spc="-15" baseline="1543" dirty="0">
                <a:latin typeface="Arial"/>
                <a:cs typeface="Arial"/>
              </a:rPr>
              <a:t> directory</a:t>
            </a:r>
            <a:endParaRPr sz="2700" baseline="1543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05"/>
              </a:spcBef>
              <a:tabLst>
                <a:tab pos="424180" algn="l"/>
              </a:tabLst>
            </a:pPr>
            <a:r>
              <a:rPr sz="1800" spc="-25" dirty="0">
                <a:latin typeface="Courier New"/>
                <a:cs typeface="Courier New"/>
              </a:rPr>
              <a:t>ls</a:t>
            </a:r>
            <a:r>
              <a:rPr sz="1800" dirty="0">
                <a:latin typeface="Courier New"/>
                <a:cs typeface="Courier New"/>
              </a:rPr>
              <a:t>	-</a:t>
            </a:r>
            <a:r>
              <a:rPr sz="1800" spc="-50" dirty="0">
                <a:latin typeface="Courier New"/>
                <a:cs typeface="Courier New"/>
              </a:rPr>
              <a:t>l</a:t>
            </a:r>
            <a:endParaRPr sz="1800" dirty="0">
              <a:latin typeface="Courier New"/>
              <a:cs typeface="Courier New"/>
            </a:endParaRPr>
          </a:p>
          <a:p>
            <a:pPr marL="584200" indent="-457200">
              <a:spcBef>
                <a:spcPts val="1650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469265" algn="l"/>
              </a:tabLst>
            </a:pPr>
            <a:r>
              <a:rPr sz="2700" baseline="1543" dirty="0">
                <a:latin typeface="Arial"/>
                <a:cs typeface="Arial"/>
              </a:rPr>
              <a:t>Expanded</a:t>
            </a:r>
            <a:r>
              <a:rPr sz="2700" spc="-22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view</a:t>
            </a:r>
            <a:r>
              <a:rPr sz="2700" spc="-7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of</a:t>
            </a:r>
            <a:r>
              <a:rPr sz="2700" spc="-15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files</a:t>
            </a:r>
            <a:r>
              <a:rPr sz="2700" spc="-15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and </a:t>
            </a:r>
            <a:r>
              <a:rPr sz="2700" spc="-15" baseline="1543" dirty="0">
                <a:latin typeface="Arial"/>
                <a:cs typeface="Arial"/>
              </a:rPr>
              <a:t>directories</a:t>
            </a:r>
            <a:r>
              <a:rPr lang="zh-CN" altLang="en-US" sz="2700" spc="-15" baseline="1543" dirty="0">
                <a:latin typeface="Arial"/>
                <a:cs typeface="Arial"/>
              </a:rPr>
              <a:t> </a:t>
            </a:r>
            <a:r>
              <a:rPr lang="en-US" altLang="zh-CN" sz="2700" spc="-15" baseline="1543" dirty="0">
                <a:latin typeface="Arial"/>
                <a:cs typeface="Arial"/>
              </a:rPr>
              <a:t>(</a:t>
            </a:r>
            <a:r>
              <a:rPr lang="en-US" altLang="zh-CN" sz="2800" spc="-15" baseline="1543" dirty="0">
                <a:latin typeface="Courier New"/>
                <a:cs typeface="Courier New"/>
              </a:rPr>
              <a:t>-</a:t>
            </a:r>
            <a:r>
              <a:rPr lang="en-HK" altLang="zh-CN" sz="2800" spc="-15" baseline="1543" dirty="0">
                <a:latin typeface="Courier New"/>
                <a:cs typeface="Courier New"/>
              </a:rPr>
              <a:t>l </a:t>
            </a:r>
            <a:r>
              <a:rPr lang="en-US" altLang="zh-CN" sz="2700" spc="-15" baseline="1543" dirty="0">
                <a:latin typeface="Arial"/>
                <a:cs typeface="Arial"/>
              </a:rPr>
              <a:t>is </a:t>
            </a:r>
            <a:r>
              <a:rPr lang="en-US" altLang="zh-CN" sz="2700" b="1" spc="-15" baseline="1543" dirty="0">
                <a:solidFill>
                  <a:srgbClr val="C00000"/>
                </a:solidFill>
                <a:latin typeface="Arial"/>
                <a:cs typeface="Arial"/>
              </a:rPr>
              <a:t>l</a:t>
            </a:r>
            <a:r>
              <a:rPr lang="en-US" altLang="zh-CN" sz="2700" spc="-15" baseline="1543" dirty="0">
                <a:latin typeface="Arial"/>
                <a:cs typeface="Arial"/>
              </a:rPr>
              <a:t>ong listing format)</a:t>
            </a:r>
            <a:endParaRPr sz="2700" baseline="1543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05"/>
              </a:spcBef>
              <a:tabLst>
                <a:tab pos="424180" algn="l"/>
              </a:tabLst>
            </a:pPr>
            <a:r>
              <a:rPr sz="1800" spc="-25" dirty="0">
                <a:latin typeface="Courier New"/>
                <a:cs typeface="Courier New"/>
              </a:rPr>
              <a:t>ls</a:t>
            </a:r>
            <a:r>
              <a:rPr sz="1800" dirty="0">
                <a:latin typeface="Courier New"/>
                <a:cs typeface="Courier New"/>
              </a:rPr>
              <a:t>	-</a:t>
            </a:r>
            <a:r>
              <a:rPr sz="1800" spc="-50" dirty="0">
                <a:latin typeface="Courier New"/>
                <a:cs typeface="Courier New"/>
              </a:rPr>
              <a:t>a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1441" y="2387964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>
              <a:latin typeface="Lucida Grande"/>
              <a:cs typeface="Lucida Gran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91441" y="3311579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>
              <a:latin typeface="Lucida Grande"/>
              <a:cs typeface="Lucida Gran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48640" y="3768341"/>
            <a:ext cx="7052360" cy="75918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354965" algn="l"/>
              </a:tabLst>
            </a:pPr>
            <a:r>
              <a:rPr sz="2700" b="1" baseline="1543" dirty="0">
                <a:solidFill>
                  <a:srgbClr val="C00000"/>
                </a:solidFill>
                <a:latin typeface="Arial"/>
                <a:cs typeface="Arial"/>
              </a:rPr>
              <a:t>L</a:t>
            </a:r>
            <a:r>
              <a:rPr sz="2700" baseline="1543" dirty="0">
                <a:latin typeface="Arial"/>
                <a:cs typeface="Arial"/>
              </a:rPr>
              <a:t>i</a:t>
            </a:r>
            <a:r>
              <a:rPr sz="2700" b="1" baseline="1543" dirty="0">
                <a:solidFill>
                  <a:srgbClr val="C00000"/>
                </a:solidFill>
                <a:latin typeface="Arial"/>
                <a:cs typeface="Arial"/>
              </a:rPr>
              <a:t>s</a:t>
            </a:r>
            <a:r>
              <a:rPr sz="2700" baseline="1543" dirty="0">
                <a:latin typeface="Arial"/>
                <a:cs typeface="Arial"/>
              </a:rPr>
              <a:t>ts</a:t>
            </a:r>
            <a:r>
              <a:rPr sz="2700" spc="-15" baseline="1543" dirty="0">
                <a:latin typeface="Arial"/>
                <a:cs typeface="Arial"/>
              </a:rPr>
              <a:t> </a:t>
            </a:r>
            <a:r>
              <a:rPr sz="2700" b="1" baseline="1543" dirty="0">
                <a:solidFill>
                  <a:srgbClr val="C00000"/>
                </a:solidFill>
                <a:latin typeface="Arial"/>
                <a:cs typeface="Arial"/>
              </a:rPr>
              <a:t>a</a:t>
            </a:r>
            <a:r>
              <a:rPr sz="2700" baseline="1543" dirty="0">
                <a:latin typeface="Arial"/>
                <a:cs typeface="Arial"/>
              </a:rPr>
              <a:t>ll</a:t>
            </a:r>
            <a:r>
              <a:rPr sz="2700" spc="-7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files</a:t>
            </a:r>
            <a:r>
              <a:rPr sz="2700" spc="-7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including</a:t>
            </a:r>
            <a:r>
              <a:rPr sz="2700" spc="-7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hidden </a:t>
            </a:r>
            <a:r>
              <a:rPr sz="2700" spc="-30" baseline="1543" dirty="0">
                <a:latin typeface="Arial"/>
                <a:cs typeface="Arial"/>
              </a:rPr>
              <a:t>ones</a:t>
            </a:r>
            <a:r>
              <a:rPr lang="zh-CN" altLang="en-US" sz="2700" spc="-30" baseline="1543" dirty="0">
                <a:latin typeface="Arial"/>
                <a:cs typeface="Arial"/>
              </a:rPr>
              <a:t> </a:t>
            </a:r>
            <a:r>
              <a:rPr lang="en-US" altLang="zh-CN" sz="2700" spc="-30" baseline="1543" dirty="0">
                <a:latin typeface="Arial"/>
                <a:cs typeface="Arial"/>
              </a:rPr>
              <a:t>(</a:t>
            </a:r>
            <a:r>
              <a:rPr lang="en-US" altLang="zh-CN" sz="2700" spc="-30" baseline="1543" dirty="0">
                <a:latin typeface="Courier New" panose="02070309020205020404" pitchFamily="49" charset="0"/>
                <a:cs typeface="Courier New" panose="02070309020205020404" pitchFamily="49" charset="0"/>
              </a:rPr>
              <a:t>-a </a:t>
            </a:r>
            <a:r>
              <a:rPr lang="en-US" altLang="zh-CN" sz="2700" spc="-30" baseline="1543" dirty="0">
                <a:latin typeface="Arial"/>
                <a:cs typeface="Arial"/>
              </a:rPr>
              <a:t>is </a:t>
            </a:r>
            <a:r>
              <a:rPr lang="en-US" altLang="zh-CN" sz="2700" b="1" spc="-30" baseline="1543" dirty="0">
                <a:solidFill>
                  <a:srgbClr val="C00000"/>
                </a:solidFill>
                <a:latin typeface="Arial"/>
                <a:cs typeface="Arial"/>
              </a:rPr>
              <a:t>a</a:t>
            </a:r>
            <a:r>
              <a:rPr lang="en-US" altLang="zh-CN" sz="2700" spc="-30" baseline="1543" dirty="0">
                <a:latin typeface="Arial"/>
                <a:cs typeface="Arial"/>
              </a:rPr>
              <a:t>ll files)</a:t>
            </a:r>
            <a:endParaRPr sz="2700" baseline="1543" dirty="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354965" algn="l"/>
              </a:tabLst>
            </a:pPr>
            <a:r>
              <a:rPr sz="2700" baseline="1543" dirty="0">
                <a:latin typeface="Arial"/>
                <a:cs typeface="Arial"/>
              </a:rPr>
              <a:t>Names</a:t>
            </a:r>
            <a:r>
              <a:rPr sz="2700" spc="-30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of</a:t>
            </a:r>
            <a:r>
              <a:rPr sz="2700" spc="-15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hidden files</a:t>
            </a:r>
            <a:r>
              <a:rPr sz="2700" spc="-15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start</a:t>
            </a:r>
            <a:r>
              <a:rPr sz="2700" spc="-15" baseline="1543" dirty="0">
                <a:latin typeface="Arial"/>
                <a:cs typeface="Arial"/>
              </a:rPr>
              <a:t> </a:t>
            </a:r>
            <a:r>
              <a:rPr sz="2700" baseline="1543" dirty="0">
                <a:latin typeface="Arial"/>
                <a:cs typeface="Arial"/>
              </a:rPr>
              <a:t>with </a:t>
            </a:r>
            <a:r>
              <a:rPr sz="2700" spc="-37" baseline="1543" dirty="0">
                <a:latin typeface="Arial"/>
                <a:cs typeface="Arial"/>
              </a:rPr>
              <a:t>“.”</a:t>
            </a:r>
            <a:endParaRPr sz="2700" baseline="1543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8</a:t>
            </a:r>
            <a:endParaRPr sz="800">
              <a:latin typeface="Arial"/>
              <a:cs typeface="Arial"/>
            </a:endParaRP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714D7A8D-39DE-2E86-7BEF-CF721A633824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D41129F1-54BD-6DED-DAF5-5685F3CC66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514" y="645696"/>
            <a:ext cx="8118534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3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400" dirty="0">
                <a:latin typeface="+mj-lt"/>
              </a:rPr>
              <a:t>Files</a:t>
            </a:r>
            <a:r>
              <a:rPr sz="3400" spc="-10" dirty="0">
                <a:latin typeface="+mj-lt"/>
              </a:rPr>
              <a:t> </a:t>
            </a:r>
            <a:r>
              <a:rPr sz="3400" dirty="0">
                <a:latin typeface="+mj-lt"/>
              </a:rPr>
              <a:t>and</a:t>
            </a:r>
            <a:r>
              <a:rPr sz="3400" spc="-15" dirty="0">
                <a:latin typeface="+mj-lt"/>
              </a:rPr>
              <a:t> </a:t>
            </a:r>
            <a:r>
              <a:rPr sz="3400" spc="-10" dirty="0">
                <a:latin typeface="+mj-lt"/>
              </a:rPr>
              <a:t>Directories</a:t>
            </a:r>
            <a:r>
              <a:rPr lang="zh-CN" altLang="en-US" sz="3400" spc="-10" dirty="0">
                <a:latin typeface="+mj-lt"/>
              </a:rPr>
              <a:t> </a:t>
            </a:r>
            <a:r>
              <a:rPr lang="en-US" altLang="zh-CN" sz="3400" spc="-10" dirty="0">
                <a:latin typeface="+mj-lt"/>
              </a:rPr>
              <a:t>–</a:t>
            </a:r>
            <a:r>
              <a:rPr lang="zh-CN" altLang="en-US" sz="3400" spc="-10" dirty="0">
                <a:latin typeface="+mj-lt"/>
              </a:rPr>
              <a:t> </a:t>
            </a:r>
            <a:r>
              <a:rPr lang="en-US" altLang="zh-CN" sz="3400" spc="-10" dirty="0">
                <a:latin typeface="+mj-lt"/>
              </a:rPr>
              <a:t>Listing Files</a:t>
            </a:r>
            <a:endParaRPr sz="3400" spc="-10" dirty="0">
              <a:latin typeface="+mj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FB1D9-99D9-980F-4F97-79B07A20B8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B0A7A57-888E-01B6-B874-B17DDF849A34}"/>
              </a:ext>
            </a:extLst>
          </p:cNvPr>
          <p:cNvSpPr txBox="1"/>
          <p:nvPr/>
        </p:nvSpPr>
        <p:spPr>
          <a:xfrm>
            <a:off x="491441" y="1464349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>
              <a:latin typeface="Lucida Grande"/>
              <a:cs typeface="Lucida Grande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1A64878C-1BD0-C026-1C99-F984AF65C62A}"/>
              </a:ext>
            </a:extLst>
          </p:cNvPr>
          <p:cNvSpPr txBox="1"/>
          <p:nvPr/>
        </p:nvSpPr>
        <p:spPr>
          <a:xfrm>
            <a:off x="834340" y="1437572"/>
            <a:ext cx="8118535" cy="77200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5" dirty="0" err="1">
                <a:latin typeface="Courier New"/>
                <a:cs typeface="Courier New"/>
              </a:rPr>
              <a:t>df</a:t>
            </a:r>
            <a:r>
              <a:rPr lang="en-US" spc="-25" dirty="0">
                <a:latin typeface="Courier New"/>
                <a:cs typeface="Courier New"/>
              </a:rPr>
              <a:t> -h</a:t>
            </a:r>
            <a:endParaRPr sz="1800" dirty="0">
              <a:latin typeface="Courier New"/>
              <a:cs typeface="Courier New"/>
            </a:endParaRPr>
          </a:p>
          <a:p>
            <a:pPr marL="584200" indent="-457200">
              <a:lnSpc>
                <a:spcPct val="100000"/>
              </a:lnSpc>
              <a:spcBef>
                <a:spcPts val="1645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469265" algn="l"/>
              </a:tabLst>
            </a:pPr>
            <a:r>
              <a:rPr lang="en-HK" sz="2700" b="1" baseline="1543" dirty="0">
                <a:solidFill>
                  <a:srgbClr val="C00000"/>
                </a:solidFill>
                <a:latin typeface="Arial"/>
                <a:cs typeface="Arial"/>
              </a:rPr>
              <a:t>D</a:t>
            </a:r>
            <a:r>
              <a:rPr lang="en-HK" sz="2700" baseline="1543" dirty="0">
                <a:latin typeface="Arial"/>
                <a:cs typeface="Arial"/>
              </a:rPr>
              <a:t>isk </a:t>
            </a:r>
            <a:r>
              <a:rPr lang="en-HK" sz="2700" b="1" baseline="1543" dirty="0">
                <a:solidFill>
                  <a:srgbClr val="C00000"/>
                </a:solidFill>
                <a:latin typeface="Arial"/>
                <a:cs typeface="Arial"/>
              </a:rPr>
              <a:t>f</a:t>
            </a:r>
            <a:r>
              <a:rPr lang="en-HK" sz="2700" baseline="1543" dirty="0">
                <a:latin typeface="Arial"/>
                <a:cs typeface="Arial"/>
              </a:rPr>
              <a:t>ree, displays the amount of available disk space on file systems</a:t>
            </a: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1205318C-AA66-CAAF-BAB4-1571F5FF72E9}"/>
              </a:ext>
            </a:extLst>
          </p:cNvPr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8</a:t>
            </a:r>
            <a:endParaRPr sz="800">
              <a:latin typeface="Arial"/>
              <a:cs typeface="Arial"/>
            </a:endParaRP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BDF990EB-D965-BFFB-87E9-8AB0B42D4705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BF91ADB5-7127-51D1-78D8-CD29716DE9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514" y="645696"/>
            <a:ext cx="8118534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3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400" dirty="0">
                <a:latin typeface="+mj-lt"/>
              </a:rPr>
              <a:t>Files</a:t>
            </a:r>
            <a:r>
              <a:rPr sz="3400" spc="-10" dirty="0">
                <a:latin typeface="+mj-lt"/>
              </a:rPr>
              <a:t> </a:t>
            </a:r>
            <a:r>
              <a:rPr sz="3400" dirty="0">
                <a:latin typeface="+mj-lt"/>
              </a:rPr>
              <a:t>and</a:t>
            </a:r>
            <a:r>
              <a:rPr sz="3400" spc="-15" dirty="0">
                <a:latin typeface="+mj-lt"/>
              </a:rPr>
              <a:t> </a:t>
            </a:r>
            <a:r>
              <a:rPr sz="3400" spc="-10" dirty="0">
                <a:latin typeface="+mj-lt"/>
              </a:rPr>
              <a:t>Directories</a:t>
            </a:r>
            <a:r>
              <a:rPr lang="zh-CN" altLang="en-US" sz="3400" spc="-10" dirty="0">
                <a:latin typeface="+mj-lt"/>
              </a:rPr>
              <a:t> </a:t>
            </a:r>
            <a:r>
              <a:rPr lang="en-US" altLang="zh-CN" sz="3400" spc="-10" dirty="0">
                <a:latin typeface="+mj-lt"/>
              </a:rPr>
              <a:t>–</a:t>
            </a:r>
            <a:r>
              <a:rPr lang="zh-CN" altLang="en-US" sz="3400" spc="-10" dirty="0">
                <a:latin typeface="+mj-lt"/>
              </a:rPr>
              <a:t> </a:t>
            </a:r>
            <a:r>
              <a:rPr lang="en-US" altLang="zh-CN" sz="3400" spc="-10" dirty="0">
                <a:latin typeface="+mj-lt"/>
              </a:rPr>
              <a:t>File</a:t>
            </a:r>
            <a:r>
              <a:rPr lang="zh-CN" altLang="en-US" sz="3400" spc="-10" dirty="0">
                <a:latin typeface="+mj-lt"/>
              </a:rPr>
              <a:t> </a:t>
            </a:r>
            <a:r>
              <a:rPr lang="en-US" altLang="zh-CN" sz="3400" spc="-10" dirty="0">
                <a:latin typeface="+mj-lt"/>
              </a:rPr>
              <a:t>Storage</a:t>
            </a:r>
            <a:endParaRPr sz="3400" spc="-10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71A0C6-AAC0-F502-6039-636BD8023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243" y="2326243"/>
            <a:ext cx="8001000" cy="447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44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3AAEB-9248-3F49-F83A-FA4FFAB8C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B2C7FA1-793F-29C0-E816-85BE40B7AE17}"/>
              </a:ext>
            </a:extLst>
          </p:cNvPr>
          <p:cNvSpPr txBox="1"/>
          <p:nvPr/>
        </p:nvSpPr>
        <p:spPr>
          <a:xfrm>
            <a:off x="491441" y="1464349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>
              <a:latin typeface="Lucida Grande"/>
              <a:cs typeface="Lucida Grande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EC6096C7-CE2F-67B1-9305-45E31B936B77}"/>
              </a:ext>
            </a:extLst>
          </p:cNvPr>
          <p:cNvSpPr txBox="1"/>
          <p:nvPr/>
        </p:nvSpPr>
        <p:spPr>
          <a:xfrm>
            <a:off x="834340" y="1437572"/>
            <a:ext cx="8118535" cy="77200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5" dirty="0">
                <a:latin typeface="Courier New"/>
                <a:cs typeface="Courier New"/>
              </a:rPr>
              <a:t>du -</a:t>
            </a:r>
            <a:r>
              <a:rPr lang="en-US" spc="-25" dirty="0" err="1">
                <a:latin typeface="Courier New"/>
                <a:cs typeface="Courier New"/>
              </a:rPr>
              <a:t>sh</a:t>
            </a:r>
            <a:endParaRPr sz="1800" dirty="0">
              <a:latin typeface="Courier New"/>
              <a:cs typeface="Courier New"/>
            </a:endParaRPr>
          </a:p>
          <a:p>
            <a:pPr marL="584200" indent="-457200">
              <a:lnSpc>
                <a:spcPct val="100000"/>
              </a:lnSpc>
              <a:spcBef>
                <a:spcPts val="1645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469265" algn="l"/>
              </a:tabLst>
            </a:pPr>
            <a:r>
              <a:rPr lang="en-HK" sz="2700" b="1" baseline="1543" dirty="0">
                <a:solidFill>
                  <a:srgbClr val="C00000"/>
                </a:solidFill>
                <a:latin typeface="Arial"/>
                <a:cs typeface="Arial"/>
              </a:rPr>
              <a:t>D</a:t>
            </a:r>
            <a:r>
              <a:rPr lang="en-HK" sz="2700" baseline="1543" dirty="0">
                <a:latin typeface="Arial"/>
                <a:cs typeface="Arial"/>
              </a:rPr>
              <a:t>isk </a:t>
            </a:r>
            <a:r>
              <a:rPr lang="en-HK" sz="2700" b="1" baseline="1543" dirty="0">
                <a:solidFill>
                  <a:srgbClr val="C00000"/>
                </a:solidFill>
                <a:latin typeface="Arial"/>
                <a:cs typeface="Arial"/>
              </a:rPr>
              <a:t>u</a:t>
            </a:r>
            <a:r>
              <a:rPr lang="en-HK" sz="2700" baseline="1543" dirty="0">
                <a:latin typeface="Arial"/>
                <a:cs typeface="Arial"/>
              </a:rPr>
              <a:t>sage, displays</a:t>
            </a:r>
            <a:r>
              <a:rPr lang="zh-CN" altLang="en-US" sz="2700" baseline="1543" dirty="0">
                <a:latin typeface="Arial"/>
                <a:cs typeface="Arial"/>
              </a:rPr>
              <a:t> </a:t>
            </a:r>
            <a:r>
              <a:rPr lang="en-HK" altLang="zh-CN" sz="2700" baseline="1543" dirty="0">
                <a:latin typeface="Arial"/>
                <a:cs typeface="Arial"/>
              </a:rPr>
              <a:t>detailed information about the disk space</a:t>
            </a:r>
            <a:endParaRPr lang="en-HK" sz="2700" baseline="1543" dirty="0">
              <a:latin typeface="Arial"/>
              <a:cs typeface="Arial"/>
            </a:endParaRP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5982DAA9-77E5-799A-B408-5989A4336880}"/>
              </a:ext>
            </a:extLst>
          </p:cNvPr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8</a:t>
            </a:r>
            <a:endParaRPr sz="800">
              <a:latin typeface="Arial"/>
              <a:cs typeface="Arial"/>
            </a:endParaRP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C3D0C8CE-010E-9E1D-02B1-830B351312A6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C48F502E-D4B6-C71A-1663-7A6EB2BC88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4514" y="645696"/>
            <a:ext cx="8118534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3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400" dirty="0">
                <a:latin typeface="+mj-lt"/>
              </a:rPr>
              <a:t>Files</a:t>
            </a:r>
            <a:r>
              <a:rPr sz="3400" spc="-10" dirty="0">
                <a:latin typeface="+mj-lt"/>
              </a:rPr>
              <a:t> </a:t>
            </a:r>
            <a:r>
              <a:rPr sz="3400" dirty="0">
                <a:latin typeface="+mj-lt"/>
              </a:rPr>
              <a:t>and</a:t>
            </a:r>
            <a:r>
              <a:rPr sz="3400" spc="-15" dirty="0">
                <a:latin typeface="+mj-lt"/>
              </a:rPr>
              <a:t> </a:t>
            </a:r>
            <a:r>
              <a:rPr sz="3400" spc="-10" dirty="0">
                <a:latin typeface="+mj-lt"/>
              </a:rPr>
              <a:t>Directories</a:t>
            </a:r>
            <a:r>
              <a:rPr lang="zh-CN" altLang="en-US" sz="3400" spc="-10" dirty="0">
                <a:latin typeface="+mj-lt"/>
              </a:rPr>
              <a:t> </a:t>
            </a:r>
            <a:r>
              <a:rPr lang="en-US" altLang="zh-CN" sz="3400" spc="-10" dirty="0">
                <a:latin typeface="+mj-lt"/>
              </a:rPr>
              <a:t>–</a:t>
            </a:r>
            <a:r>
              <a:rPr lang="zh-CN" altLang="en-US" sz="3400" spc="-10" dirty="0">
                <a:latin typeface="+mj-lt"/>
              </a:rPr>
              <a:t> </a:t>
            </a:r>
            <a:r>
              <a:rPr lang="en-US" altLang="zh-CN" sz="3400" spc="-10" dirty="0">
                <a:latin typeface="+mj-lt"/>
              </a:rPr>
              <a:t>File</a:t>
            </a:r>
            <a:r>
              <a:rPr lang="zh-CN" altLang="en-US" sz="3400" spc="-10" dirty="0">
                <a:latin typeface="+mj-lt"/>
              </a:rPr>
              <a:t> </a:t>
            </a:r>
            <a:r>
              <a:rPr lang="en-US" altLang="zh-CN" sz="3400" spc="-10" dirty="0">
                <a:latin typeface="+mj-lt"/>
              </a:rPr>
              <a:t>Storage</a:t>
            </a:r>
            <a:endParaRPr sz="3400" spc="-10" dirty="0">
              <a:latin typeface="+mj-lt"/>
            </a:endParaRPr>
          </a:p>
        </p:txBody>
      </p:sp>
      <p:sp>
        <p:nvSpPr>
          <p:cNvPr id="14" name="object 5">
            <a:extLst>
              <a:ext uri="{FF2B5EF4-FFF2-40B4-BE49-F238E27FC236}">
                <a16:creationId xmlns:a16="http://schemas.microsoft.com/office/drawing/2014/main" id="{319B24F4-CA98-F04E-A0B2-BE226F29CBC3}"/>
              </a:ext>
            </a:extLst>
          </p:cNvPr>
          <p:cNvSpPr txBox="1"/>
          <p:nvPr/>
        </p:nvSpPr>
        <p:spPr>
          <a:xfrm>
            <a:off x="4893607" y="2310512"/>
            <a:ext cx="4234190" cy="36689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en-US" sz="2200" spc="-25" dirty="0">
                <a:latin typeface="+mn-lt"/>
                <a:cs typeface="Courier New"/>
              </a:rPr>
              <a:t>Check</a:t>
            </a:r>
            <a:r>
              <a:rPr lang="zh-CN" altLang="en-US" sz="2200" spc="-25" dirty="0">
                <a:latin typeface="+mn-lt"/>
                <a:cs typeface="Courier New"/>
              </a:rPr>
              <a:t> </a:t>
            </a:r>
            <a:r>
              <a:rPr lang="en-US" altLang="zh-CN" sz="2200" spc="-25" dirty="0">
                <a:latin typeface="+mn-lt"/>
                <a:cs typeface="Courier New"/>
              </a:rPr>
              <a:t>a folder’s size</a:t>
            </a:r>
            <a:endParaRPr lang="en-US" sz="2200" spc="-25" dirty="0">
              <a:latin typeface="+mn-lt"/>
              <a:cs typeface="Courier New"/>
            </a:endParaRPr>
          </a:p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zh-CN" altLang="en-US" spc="-25" dirty="0">
                <a:latin typeface="Courier New"/>
                <a:cs typeface="Courier New"/>
              </a:rPr>
              <a:t>    </a:t>
            </a:r>
            <a:r>
              <a:rPr lang="en-US" spc="-25" dirty="0">
                <a:latin typeface="Courier New"/>
                <a:cs typeface="Courier New"/>
              </a:rPr>
              <a:t>du –</a:t>
            </a:r>
            <a:r>
              <a:rPr lang="en-US" spc="-25" dirty="0" err="1">
                <a:latin typeface="Courier New"/>
                <a:cs typeface="Courier New"/>
              </a:rPr>
              <a:t>sh</a:t>
            </a:r>
            <a:r>
              <a:rPr lang="en-US" spc="-25" dirty="0">
                <a:latin typeface="Courier New"/>
                <a:cs typeface="Courier New"/>
              </a:rPr>
              <a:t> &lt;</a:t>
            </a:r>
            <a:r>
              <a:rPr lang="en-US" spc="-25" dirty="0" err="1">
                <a:latin typeface="Courier New"/>
                <a:cs typeface="Courier New"/>
              </a:rPr>
              <a:t>folder_name</a:t>
            </a:r>
            <a:r>
              <a:rPr lang="en-US" spc="-25" dirty="0">
                <a:latin typeface="Courier New"/>
                <a:cs typeface="Courier New"/>
              </a:rPr>
              <a:t>&gt;</a:t>
            </a:r>
          </a:p>
          <a:p>
            <a:pPr marL="12700">
              <a:lnSpc>
                <a:spcPct val="150000"/>
              </a:lnSpc>
              <a:spcBef>
                <a:spcPts val="100"/>
              </a:spcBef>
            </a:pPr>
            <a:endParaRPr lang="en-US" spc="-25" dirty="0">
              <a:latin typeface="Courier New"/>
              <a:cs typeface="Courier New"/>
            </a:endParaRPr>
          </a:p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en-US" sz="2200" spc="-25" dirty="0">
                <a:latin typeface="+mn-lt"/>
                <a:cs typeface="Courier New"/>
              </a:rPr>
              <a:t>Check a file</a:t>
            </a:r>
            <a:r>
              <a:rPr lang="en-US" altLang="zh-CN" sz="2200" spc="-25" dirty="0">
                <a:latin typeface="+mn-lt"/>
                <a:cs typeface="Courier New"/>
              </a:rPr>
              <a:t>’s </a:t>
            </a:r>
            <a:r>
              <a:rPr lang="en-US" altLang="zh-CN" sz="2200" spc="-25" dirty="0" err="1">
                <a:latin typeface="+mn-lt"/>
                <a:cs typeface="Courier New"/>
              </a:rPr>
              <a:t>zie</a:t>
            </a:r>
            <a:endParaRPr lang="en-US" sz="2200" spc="-25" dirty="0">
              <a:latin typeface="+mn-lt"/>
              <a:cs typeface="Courier New"/>
            </a:endParaRPr>
          </a:p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zh-CN" altLang="en-US" spc="-25" dirty="0">
                <a:latin typeface="Courier New"/>
                <a:cs typeface="Courier New"/>
              </a:rPr>
              <a:t>    </a:t>
            </a:r>
            <a:r>
              <a:rPr lang="en-US" spc="-25" dirty="0">
                <a:latin typeface="Courier New"/>
                <a:cs typeface="Courier New"/>
              </a:rPr>
              <a:t>du –</a:t>
            </a:r>
            <a:r>
              <a:rPr lang="en-US" spc="-25" dirty="0" err="1">
                <a:latin typeface="Courier New"/>
                <a:cs typeface="Courier New"/>
              </a:rPr>
              <a:t>sh</a:t>
            </a:r>
            <a:r>
              <a:rPr lang="en-US" spc="-25" dirty="0">
                <a:latin typeface="Courier New"/>
                <a:cs typeface="Courier New"/>
              </a:rPr>
              <a:t> &lt;</a:t>
            </a:r>
            <a:r>
              <a:rPr lang="en-US" spc="-25" dirty="0" err="1">
                <a:latin typeface="Courier New"/>
                <a:cs typeface="Courier New"/>
              </a:rPr>
              <a:t>file_name</a:t>
            </a:r>
            <a:r>
              <a:rPr lang="en-US" spc="-25" dirty="0">
                <a:latin typeface="Courier New"/>
                <a:cs typeface="Courier New"/>
              </a:rPr>
              <a:t>&gt;</a:t>
            </a:r>
          </a:p>
          <a:p>
            <a:pPr marL="12700">
              <a:lnSpc>
                <a:spcPct val="150000"/>
              </a:lnSpc>
              <a:spcBef>
                <a:spcPts val="100"/>
              </a:spcBef>
            </a:pPr>
            <a:endParaRPr lang="en-US" spc="-25" dirty="0">
              <a:latin typeface="Courier New"/>
              <a:cs typeface="Courier New"/>
            </a:endParaRPr>
          </a:p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en-US" sz="2200" spc="-25" dirty="0">
                <a:latin typeface="+mn-lt"/>
                <a:cs typeface="Courier New"/>
              </a:rPr>
              <a:t>Check the folders’ size inside a folder</a:t>
            </a:r>
          </a:p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zh-CN" altLang="en-US" spc="-25" dirty="0">
                <a:latin typeface="Courier New"/>
                <a:cs typeface="Courier New"/>
              </a:rPr>
              <a:t>    </a:t>
            </a:r>
            <a:r>
              <a:rPr lang="en-US" spc="-25" dirty="0">
                <a:latin typeface="Courier New"/>
                <a:cs typeface="Courier New"/>
              </a:rPr>
              <a:t>du –</a:t>
            </a:r>
            <a:r>
              <a:rPr lang="en-US" spc="-25" dirty="0" err="1">
                <a:latin typeface="Courier New"/>
                <a:cs typeface="Courier New"/>
              </a:rPr>
              <a:t>sh</a:t>
            </a:r>
            <a:r>
              <a:rPr lang="en-US" spc="-25" dirty="0">
                <a:latin typeface="Courier New"/>
                <a:cs typeface="Courier New"/>
              </a:rPr>
              <a:t> &lt;</a:t>
            </a:r>
            <a:r>
              <a:rPr lang="en-US" spc="-25" dirty="0" err="1">
                <a:latin typeface="Courier New"/>
                <a:cs typeface="Courier New"/>
              </a:rPr>
              <a:t>folder_name</a:t>
            </a:r>
            <a:r>
              <a:rPr lang="en-US" spc="-25" dirty="0">
                <a:latin typeface="Courier New"/>
                <a:cs typeface="Courier New"/>
              </a:rPr>
              <a:t>&gt;/*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88A7CB4-4E1B-37FD-7DBD-D15018AC9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2743200"/>
            <a:ext cx="4743877" cy="254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381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2243" y="648036"/>
            <a:ext cx="7747416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4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</a:rPr>
              <a:t>Navigating</a:t>
            </a:r>
            <a:r>
              <a:rPr sz="3200" spc="-40" dirty="0">
                <a:latin typeface="+mj-lt"/>
              </a:rPr>
              <a:t> </a:t>
            </a:r>
            <a:r>
              <a:rPr sz="3200" dirty="0">
                <a:latin typeface="+mj-lt"/>
              </a:rPr>
              <a:t>Through</a:t>
            </a:r>
            <a:r>
              <a:rPr sz="3200" spc="-25" dirty="0">
                <a:latin typeface="+mj-lt"/>
              </a:rPr>
              <a:t> </a:t>
            </a:r>
            <a:r>
              <a:rPr sz="3200" spc="-10" dirty="0">
                <a:latin typeface="+mj-lt"/>
              </a:rPr>
              <a:t>Directories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91441" y="1477062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>
              <a:latin typeface="Lucida Grande"/>
              <a:cs typeface="Lucida Gran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34341" y="1462997"/>
            <a:ext cx="5109259" cy="38446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98500" algn="l"/>
              </a:tabLst>
            </a:pPr>
            <a:r>
              <a:rPr sz="1800" spc="-20" dirty="0">
                <a:latin typeface="Courier New"/>
                <a:cs typeface="Courier New"/>
              </a:rPr>
              <a:t>pwd: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b="1" dirty="0">
                <a:solidFill>
                  <a:srgbClr val="C00000"/>
                </a:solidFill>
                <a:latin typeface="Arial"/>
                <a:cs typeface="Arial"/>
              </a:rPr>
              <a:t>p</a:t>
            </a:r>
            <a:r>
              <a:rPr sz="1800" dirty="0">
                <a:latin typeface="Arial"/>
                <a:cs typeface="Arial"/>
              </a:rPr>
              <a:t>rints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C00000"/>
                </a:solidFill>
                <a:latin typeface="Arial"/>
                <a:cs typeface="Arial"/>
              </a:rPr>
              <a:t>w</a:t>
            </a:r>
            <a:r>
              <a:rPr sz="1800" dirty="0">
                <a:latin typeface="Arial"/>
                <a:cs typeface="Arial"/>
              </a:rPr>
              <a:t>orking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C00000"/>
                </a:solidFill>
                <a:latin typeface="Arial"/>
                <a:cs typeface="Arial"/>
              </a:rPr>
              <a:t>d</a:t>
            </a:r>
            <a:r>
              <a:rPr sz="1800" spc="-10" dirty="0">
                <a:latin typeface="Arial"/>
                <a:cs typeface="Arial"/>
              </a:rPr>
              <a:t>irectory</a:t>
            </a: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75"/>
              </a:spcBef>
              <a:tabLst>
                <a:tab pos="561340" algn="l"/>
              </a:tabLst>
            </a:pPr>
            <a:r>
              <a:rPr lang="en-HK" spc="-25" dirty="0">
                <a:latin typeface="Courier New"/>
                <a:cs typeface="Courier New"/>
              </a:rPr>
              <a:t>c</a:t>
            </a:r>
            <a:r>
              <a:rPr sz="1800" spc="-25" dirty="0">
                <a:latin typeface="Courier New"/>
                <a:cs typeface="Courier New"/>
              </a:rPr>
              <a:t>d</a:t>
            </a:r>
            <a:r>
              <a:rPr lang="zh-CN" altLang="en-US" sz="1800" spc="-25" dirty="0">
                <a:latin typeface="Courier New"/>
                <a:cs typeface="Courier New"/>
              </a:rPr>
              <a:t> </a:t>
            </a:r>
            <a:r>
              <a:rPr lang="en-HK" sz="1800" spc="-25" dirty="0">
                <a:latin typeface="Courier New"/>
                <a:cs typeface="Courier New"/>
              </a:rPr>
              <a:t>:</a:t>
            </a:r>
            <a:r>
              <a:rPr lang="zh-CN" altLang="en-US" spc="-25" dirty="0">
                <a:latin typeface="Courier New"/>
                <a:cs typeface="Courier New"/>
              </a:rPr>
              <a:t> </a:t>
            </a:r>
            <a:r>
              <a:rPr sz="1800" b="1" dirty="0">
                <a:solidFill>
                  <a:srgbClr val="C00000"/>
                </a:solidFill>
                <a:latin typeface="Arial"/>
                <a:cs typeface="Arial"/>
              </a:rPr>
              <a:t>c</a:t>
            </a:r>
            <a:r>
              <a:rPr sz="1800" dirty="0">
                <a:latin typeface="Arial"/>
                <a:cs typeface="Arial"/>
              </a:rPr>
              <a:t>hange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C00000"/>
                </a:solidFill>
                <a:latin typeface="Arial"/>
                <a:cs typeface="Arial"/>
              </a:rPr>
              <a:t>d</a:t>
            </a:r>
            <a:r>
              <a:rPr sz="1800" dirty="0">
                <a:latin typeface="Arial"/>
                <a:cs typeface="Arial"/>
              </a:rPr>
              <a:t>irectory</a:t>
            </a:r>
          </a:p>
          <a:p>
            <a:pPr marL="127000">
              <a:lnSpc>
                <a:spcPct val="100000"/>
              </a:lnSpc>
              <a:spcBef>
                <a:spcPts val="1775"/>
              </a:spcBef>
              <a:buClr>
                <a:srgbClr val="CC0000"/>
              </a:buClr>
              <a:tabLst>
                <a:tab pos="469265" algn="l"/>
                <a:tab pos="881380" algn="l"/>
                <a:tab pos="1399540" algn="l"/>
              </a:tabLst>
            </a:pPr>
            <a:r>
              <a:rPr lang="zh-CN" altLang="en-US" spc="-25" dirty="0">
                <a:latin typeface="Courier New"/>
                <a:cs typeface="Courier New"/>
              </a:rPr>
              <a:t>   </a:t>
            </a:r>
            <a:r>
              <a:rPr lang="en-HK" spc="-25" dirty="0">
                <a:latin typeface="Courier New"/>
                <a:cs typeface="Courier New"/>
              </a:rPr>
              <a:t>c</a:t>
            </a:r>
            <a:r>
              <a:rPr lang="en-HK" sz="1800" spc="-25" dirty="0">
                <a:latin typeface="Courier New"/>
                <a:cs typeface="Courier New"/>
              </a:rPr>
              <a:t>d</a:t>
            </a:r>
            <a:r>
              <a:rPr lang="zh-CN" altLang="en-US" sz="1800" spc="-25" dirty="0">
                <a:latin typeface="Courier New"/>
                <a:cs typeface="Courier New"/>
              </a:rPr>
              <a:t> </a:t>
            </a:r>
            <a:r>
              <a:rPr lang="en-US" altLang="zh-CN" sz="1800" spc="-25" dirty="0">
                <a:latin typeface="Courier New"/>
                <a:cs typeface="Courier New"/>
              </a:rPr>
              <a:t>.</a:t>
            </a:r>
            <a:r>
              <a:rPr lang="zh-CN" altLang="en-US" sz="1800" spc="-25" dirty="0">
                <a:latin typeface="Courier New"/>
                <a:cs typeface="Courier New"/>
              </a:rPr>
              <a:t>  </a:t>
            </a:r>
            <a:r>
              <a:rPr sz="1800" dirty="0">
                <a:latin typeface="Arial"/>
                <a:cs typeface="Arial"/>
              </a:rPr>
              <a:t>: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go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lang="en-HK" sz="1800" spc="-5" dirty="0">
                <a:latin typeface="Arial"/>
                <a:cs typeface="Arial"/>
              </a:rPr>
              <a:t>the </a:t>
            </a:r>
            <a:r>
              <a:rPr sz="1800" dirty="0">
                <a:latin typeface="Arial"/>
                <a:cs typeface="Arial"/>
              </a:rPr>
              <a:t>current</a:t>
            </a:r>
            <a:r>
              <a:rPr sz="1800" spc="-10" dirty="0">
                <a:latin typeface="Arial"/>
                <a:cs typeface="Arial"/>
              </a:rPr>
              <a:t> directory</a:t>
            </a:r>
            <a:endParaRPr lang="en-HK" sz="1800" spc="-10" dirty="0">
              <a:latin typeface="Arial"/>
              <a:cs typeface="Arial"/>
            </a:endParaRPr>
          </a:p>
          <a:p>
            <a:pPr marL="127000">
              <a:spcBef>
                <a:spcPts val="1775"/>
              </a:spcBef>
              <a:buClr>
                <a:srgbClr val="CC0000"/>
              </a:buClr>
              <a:tabLst>
                <a:tab pos="469265" algn="l"/>
                <a:tab pos="881380" algn="l"/>
                <a:tab pos="1399540" algn="l"/>
              </a:tabLst>
            </a:pPr>
            <a:r>
              <a:rPr lang="zh-CN" altLang="en-US" spc="-25" dirty="0">
                <a:latin typeface="Courier New"/>
                <a:cs typeface="Courier New"/>
              </a:rPr>
              <a:t>   </a:t>
            </a:r>
            <a:r>
              <a:rPr lang="en-HK" spc="-25" dirty="0">
                <a:latin typeface="Courier New"/>
                <a:cs typeface="Courier New"/>
              </a:rPr>
              <a:t>c</a:t>
            </a:r>
            <a:r>
              <a:rPr lang="en-HK" sz="1800" spc="-25" dirty="0">
                <a:latin typeface="Courier New"/>
                <a:cs typeface="Courier New"/>
              </a:rPr>
              <a:t>d</a:t>
            </a:r>
            <a:r>
              <a:rPr lang="zh-CN" altLang="en-US" sz="1800" spc="-25" dirty="0">
                <a:latin typeface="Courier New"/>
                <a:cs typeface="Courier New"/>
              </a:rPr>
              <a:t> </a:t>
            </a:r>
            <a:r>
              <a:rPr lang="en-HK" sz="1800" b="1" spc="-25" dirty="0">
                <a:latin typeface="Courier New"/>
                <a:cs typeface="Courier New"/>
              </a:rPr>
              <a:t>..</a:t>
            </a:r>
            <a:r>
              <a:rPr lang="en-HK" altLang="zh-CN" b="1" spc="-25" dirty="0">
                <a:latin typeface="Courier New"/>
                <a:cs typeface="Courier New"/>
              </a:rPr>
              <a:t> </a:t>
            </a:r>
            <a:r>
              <a:rPr lang="en-HK" sz="1800" dirty="0">
                <a:latin typeface="Arial"/>
                <a:cs typeface="Arial"/>
              </a:rPr>
              <a:t>:</a:t>
            </a:r>
            <a:r>
              <a:rPr lang="en-HK" sz="1800" spc="-10" dirty="0">
                <a:latin typeface="Arial"/>
                <a:cs typeface="Arial"/>
              </a:rPr>
              <a:t> </a:t>
            </a:r>
            <a:r>
              <a:rPr lang="en-HK" sz="1800" dirty="0">
                <a:latin typeface="Arial"/>
                <a:cs typeface="Arial"/>
              </a:rPr>
              <a:t>go</a:t>
            </a:r>
            <a:r>
              <a:rPr lang="en-HK" sz="1800" spc="-5" dirty="0">
                <a:latin typeface="Arial"/>
                <a:cs typeface="Arial"/>
              </a:rPr>
              <a:t> </a:t>
            </a:r>
            <a:r>
              <a:rPr lang="en-HK" sz="1800" dirty="0">
                <a:latin typeface="Arial"/>
                <a:cs typeface="Arial"/>
              </a:rPr>
              <a:t>to directory</a:t>
            </a:r>
            <a:r>
              <a:rPr lang="en-HK" sz="1800" spc="-10" dirty="0">
                <a:latin typeface="Arial"/>
                <a:cs typeface="Arial"/>
              </a:rPr>
              <a:t> </a:t>
            </a:r>
            <a:r>
              <a:rPr lang="en-HK" sz="1800" dirty="0">
                <a:latin typeface="Arial"/>
                <a:cs typeface="Arial"/>
              </a:rPr>
              <a:t>one</a:t>
            </a:r>
            <a:r>
              <a:rPr lang="en-HK" sz="1800" spc="-5" dirty="0">
                <a:latin typeface="Arial"/>
                <a:cs typeface="Arial"/>
              </a:rPr>
              <a:t> </a:t>
            </a:r>
            <a:r>
              <a:rPr lang="en-HK" sz="1800" dirty="0">
                <a:latin typeface="Arial"/>
                <a:cs typeface="Arial"/>
              </a:rPr>
              <a:t>level </a:t>
            </a:r>
            <a:r>
              <a:rPr lang="en-HK" sz="1800" spc="-10" dirty="0">
                <a:latin typeface="Arial"/>
                <a:cs typeface="Arial"/>
              </a:rPr>
              <a:t>above</a:t>
            </a:r>
          </a:p>
          <a:p>
            <a:pPr marL="127000">
              <a:spcBef>
                <a:spcPts val="1775"/>
              </a:spcBef>
              <a:buClr>
                <a:srgbClr val="CC0000"/>
              </a:buClr>
              <a:tabLst>
                <a:tab pos="469265" algn="l"/>
                <a:tab pos="881380" algn="l"/>
                <a:tab pos="1399540" algn="l"/>
              </a:tabLst>
            </a:pPr>
            <a:r>
              <a:rPr lang="zh-CN" altLang="en-US" spc="-25" dirty="0">
                <a:latin typeface="Courier New"/>
                <a:cs typeface="Courier New"/>
              </a:rPr>
              <a:t> </a:t>
            </a:r>
            <a:r>
              <a:rPr lang="en-US" altLang="zh-CN" spc="-25" dirty="0">
                <a:latin typeface="Courier New"/>
                <a:cs typeface="Courier New"/>
              </a:rPr>
              <a:t>  </a:t>
            </a:r>
            <a:r>
              <a:rPr lang="en-HK" spc="-25" dirty="0">
                <a:latin typeface="Courier New"/>
                <a:cs typeface="Courier New"/>
              </a:rPr>
              <a:t>c</a:t>
            </a:r>
            <a:r>
              <a:rPr lang="en-HK" sz="1800" spc="-25" dirty="0">
                <a:latin typeface="Courier New"/>
                <a:cs typeface="Courier New"/>
              </a:rPr>
              <a:t>d</a:t>
            </a:r>
            <a:r>
              <a:rPr lang="en-HK" altLang="zh-CN" b="1" spc="-25" dirty="0">
                <a:latin typeface="Courier New"/>
                <a:cs typeface="Courier New"/>
              </a:rPr>
              <a:t> </a:t>
            </a:r>
            <a:r>
              <a:rPr lang="zh-CN" altLang="en-US" b="1" spc="-25" dirty="0">
                <a:latin typeface="Courier New"/>
                <a:cs typeface="Courier New"/>
              </a:rPr>
              <a:t>   </a:t>
            </a:r>
            <a:r>
              <a:rPr lang="en-HK" sz="1800" dirty="0">
                <a:latin typeface="Arial"/>
                <a:cs typeface="Arial"/>
              </a:rPr>
              <a:t>:</a:t>
            </a:r>
            <a:r>
              <a:rPr lang="en-HK" sz="1800" spc="-10" dirty="0">
                <a:latin typeface="Arial"/>
                <a:cs typeface="Arial"/>
              </a:rPr>
              <a:t> </a:t>
            </a:r>
            <a:r>
              <a:rPr lang="en-HK" sz="1800" dirty="0">
                <a:latin typeface="Arial"/>
                <a:cs typeface="Arial"/>
              </a:rPr>
              <a:t>go</a:t>
            </a:r>
            <a:r>
              <a:rPr lang="en-HK" sz="1800" spc="-5" dirty="0">
                <a:latin typeface="Arial"/>
                <a:cs typeface="Arial"/>
              </a:rPr>
              <a:t> </a:t>
            </a:r>
            <a:r>
              <a:rPr lang="en-HK" sz="1800" dirty="0">
                <a:latin typeface="Arial"/>
                <a:cs typeface="Arial"/>
              </a:rPr>
              <a:t>to the home directory</a:t>
            </a:r>
          </a:p>
          <a:p>
            <a:pPr marL="127000">
              <a:spcBef>
                <a:spcPts val="1775"/>
              </a:spcBef>
              <a:buClr>
                <a:srgbClr val="CC0000"/>
              </a:buClr>
              <a:tabLst>
                <a:tab pos="469265" algn="l"/>
                <a:tab pos="881380" algn="l"/>
                <a:tab pos="1399540" algn="l"/>
              </a:tabLst>
            </a:pPr>
            <a:r>
              <a:rPr lang="zh-CN" altLang="en-US" spc="-25" dirty="0">
                <a:latin typeface="Courier New"/>
                <a:cs typeface="Courier New"/>
              </a:rPr>
              <a:t>  </a:t>
            </a:r>
            <a:r>
              <a:rPr lang="en-US" altLang="zh-CN" spc="-25" dirty="0">
                <a:latin typeface="Courier New"/>
                <a:cs typeface="Courier New"/>
              </a:rPr>
              <a:t> </a:t>
            </a:r>
            <a:r>
              <a:rPr lang="en-HK" spc="-25" dirty="0">
                <a:latin typeface="Courier New"/>
                <a:cs typeface="Courier New"/>
              </a:rPr>
              <a:t>c</a:t>
            </a:r>
            <a:r>
              <a:rPr lang="en-HK" sz="1800" spc="-25" dirty="0">
                <a:latin typeface="Courier New"/>
                <a:cs typeface="Courier New"/>
              </a:rPr>
              <a:t>d</a:t>
            </a:r>
            <a:r>
              <a:rPr lang="zh-CN" altLang="en-US" sz="1800" spc="-25" dirty="0">
                <a:latin typeface="Courier New"/>
                <a:cs typeface="Courier New"/>
              </a:rPr>
              <a:t> </a:t>
            </a:r>
            <a:r>
              <a:rPr lang="en-US" altLang="zh-CN" sz="1800" spc="-25" dirty="0">
                <a:latin typeface="Courier New"/>
                <a:cs typeface="Courier New"/>
              </a:rPr>
              <a:t>-</a:t>
            </a:r>
            <a:r>
              <a:rPr lang="zh-CN" altLang="en-US" b="1" spc="-25" dirty="0">
                <a:latin typeface="Courier New"/>
                <a:cs typeface="Courier New"/>
              </a:rPr>
              <a:t>  </a:t>
            </a:r>
            <a:r>
              <a:rPr lang="en-HK" sz="1800" dirty="0">
                <a:latin typeface="Arial"/>
                <a:cs typeface="Arial"/>
              </a:rPr>
              <a:t>:</a:t>
            </a:r>
            <a:r>
              <a:rPr lang="en-HK" sz="1800" spc="-10" dirty="0">
                <a:latin typeface="Arial"/>
                <a:cs typeface="Arial"/>
              </a:rPr>
              <a:t> </a:t>
            </a:r>
            <a:r>
              <a:rPr lang="en-HK" sz="1800" dirty="0">
                <a:latin typeface="Arial"/>
                <a:cs typeface="Arial"/>
              </a:rPr>
              <a:t>go</a:t>
            </a:r>
            <a:r>
              <a:rPr lang="en-HK" sz="1800" spc="-5" dirty="0">
                <a:latin typeface="Arial"/>
                <a:cs typeface="Arial"/>
              </a:rPr>
              <a:t> </a:t>
            </a:r>
            <a:r>
              <a:rPr lang="en-HK" sz="1800" dirty="0">
                <a:latin typeface="Arial"/>
                <a:cs typeface="Arial"/>
              </a:rPr>
              <a:t>to the previous directory</a:t>
            </a:r>
          </a:p>
          <a:p>
            <a:pPr marL="127000">
              <a:spcBef>
                <a:spcPts val="1775"/>
              </a:spcBef>
              <a:buClr>
                <a:srgbClr val="CC0000"/>
              </a:buClr>
              <a:tabLst>
                <a:tab pos="469265" algn="l"/>
                <a:tab pos="881380" algn="l"/>
                <a:tab pos="1399540" algn="l"/>
              </a:tabLst>
            </a:pPr>
            <a:endParaRPr lang="en-HK" sz="1800" dirty="0">
              <a:latin typeface="Arial"/>
              <a:cs typeface="Arial"/>
            </a:endParaRPr>
          </a:p>
          <a:p>
            <a:pPr marL="127000">
              <a:lnSpc>
                <a:spcPct val="100000"/>
              </a:lnSpc>
              <a:spcBef>
                <a:spcPts val="1775"/>
              </a:spcBef>
              <a:buClr>
                <a:srgbClr val="CC0000"/>
              </a:buClr>
              <a:tabLst>
                <a:tab pos="469265" algn="l"/>
                <a:tab pos="881380" algn="l"/>
                <a:tab pos="1399540" algn="l"/>
              </a:tabLst>
            </a:pPr>
            <a:endParaRPr sz="18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1441" y="1976830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>
              <a:latin typeface="Lucida Grande"/>
              <a:cs typeface="Lucida Gran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91441" y="4475669"/>
            <a:ext cx="141605" cy="800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 dirty="0">
              <a:latin typeface="Lucida Grande"/>
              <a:cs typeface="Lucida Grande"/>
            </a:endParaRPr>
          </a:p>
          <a:p>
            <a:pPr marL="12700">
              <a:lnSpc>
                <a:spcPct val="100000"/>
              </a:lnSpc>
              <a:spcBef>
                <a:spcPts val="1775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 dirty="0">
              <a:latin typeface="Lucida Grande"/>
              <a:cs typeface="Lucida Grand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34341" y="4461605"/>
            <a:ext cx="7475318" cy="7976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974214" algn="l"/>
              </a:tabLst>
            </a:pPr>
            <a:r>
              <a:rPr sz="1800" b="1" dirty="0">
                <a:latin typeface="Arial"/>
                <a:cs typeface="Arial"/>
              </a:rPr>
              <a:t>Absolute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Path</a:t>
            </a:r>
            <a:r>
              <a:rPr lang="en-US" sz="1800" b="1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: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25" dirty="0">
                <a:latin typeface="Courier New"/>
                <a:cs typeface="Courier New"/>
              </a:rPr>
              <a:t>cd</a:t>
            </a:r>
            <a:r>
              <a:rPr lang="zh-CN" altLang="en-US" spc="-25" dirty="0">
                <a:latin typeface="Courier New"/>
                <a:cs typeface="Courier New"/>
              </a:rPr>
              <a:t> </a:t>
            </a:r>
            <a:r>
              <a:rPr sz="1800" spc="-10" dirty="0">
                <a:latin typeface="Courier New"/>
                <a:cs typeface="Courier New"/>
              </a:rPr>
              <a:t>/absolute/path/to/directory</a:t>
            </a:r>
            <a:endParaRPr sz="180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775"/>
              </a:spcBef>
              <a:tabLst>
                <a:tab pos="1910714" algn="l"/>
              </a:tabLst>
            </a:pPr>
            <a:r>
              <a:rPr sz="1800" b="1" dirty="0">
                <a:latin typeface="Arial"/>
                <a:cs typeface="Arial"/>
              </a:rPr>
              <a:t>Relative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Path</a:t>
            </a:r>
            <a:r>
              <a:rPr lang="zh-CN" altLang="en-US" sz="1800" b="1" dirty="0">
                <a:latin typeface="Arial"/>
                <a:cs typeface="Arial"/>
              </a:rPr>
              <a:t>  </a:t>
            </a:r>
            <a:r>
              <a:rPr sz="1800" dirty="0">
                <a:latin typeface="Arial"/>
                <a:cs typeface="Arial"/>
              </a:rPr>
              <a:t>: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spc="-25" dirty="0">
                <a:latin typeface="Courier New"/>
                <a:cs typeface="Courier New"/>
              </a:rPr>
              <a:t>cd</a:t>
            </a:r>
            <a:r>
              <a:rPr lang="zh-CN" altLang="en-US" spc="-25" dirty="0">
                <a:latin typeface="Courier New"/>
                <a:cs typeface="Courier New"/>
              </a:rPr>
              <a:t> </a:t>
            </a:r>
            <a:r>
              <a:rPr sz="1800" spc="-10" dirty="0">
                <a:latin typeface="Courier New"/>
                <a:cs typeface="Courier New"/>
              </a:rPr>
              <a:t>./relative/path/to/directory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9</a:t>
            </a:r>
            <a:endParaRPr sz="800">
              <a:latin typeface="Arial"/>
              <a:cs typeface="Arial"/>
            </a:endParaRPr>
          </a:p>
        </p:txBody>
      </p:sp>
      <p:sp>
        <p:nvSpPr>
          <p:cNvPr id="16" name="object 2">
            <a:extLst>
              <a:ext uri="{FF2B5EF4-FFF2-40B4-BE49-F238E27FC236}">
                <a16:creationId xmlns:a16="http://schemas.microsoft.com/office/drawing/2014/main" id="{B0EB1DD3-D381-27AD-0E4B-76A718387450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D2B2AD-3BBA-6DCB-BEBB-367211150421}"/>
              </a:ext>
            </a:extLst>
          </p:cNvPr>
          <p:cNvSpPr/>
          <p:nvPr/>
        </p:nvSpPr>
        <p:spPr>
          <a:xfrm>
            <a:off x="381000" y="5791200"/>
            <a:ext cx="8571875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2473C2-E900-2903-B3EC-F809AA809752}"/>
              </a:ext>
            </a:extLst>
          </p:cNvPr>
          <p:cNvSpPr txBox="1"/>
          <p:nvPr/>
        </p:nvSpPr>
        <p:spPr>
          <a:xfrm>
            <a:off x="436220" y="5507687"/>
            <a:ext cx="8271559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n-lt"/>
              </a:rPr>
              <a:t>While you are writing codes</a:t>
            </a:r>
            <a:r>
              <a:rPr lang="en-US" altLang="zh-CN" sz="2800" dirty="0">
                <a:latin typeface="+mn-lt"/>
              </a:rPr>
              <a:t>,</a:t>
            </a:r>
            <a:r>
              <a:rPr lang="zh-CN" altLang="en-US" sz="2800" dirty="0">
                <a:latin typeface="+mn-lt"/>
              </a:rPr>
              <a:t> </a:t>
            </a:r>
            <a:endParaRPr lang="en-HK" altLang="zh-CN" sz="2800" dirty="0">
              <a:latin typeface="+mn-lt"/>
            </a:endParaRPr>
          </a:p>
          <a:p>
            <a:pPr algn="ctr"/>
            <a:r>
              <a:rPr lang="en-HK" altLang="zh-CN" sz="2800" dirty="0">
                <a:latin typeface="+mn-lt"/>
              </a:rPr>
              <a:t>the </a:t>
            </a:r>
            <a:r>
              <a:rPr lang="en-US" altLang="zh-CN" sz="2800" b="1" u="sng" dirty="0">
                <a:solidFill>
                  <a:srgbClr val="C00000"/>
                </a:solidFill>
                <a:latin typeface="+mn-lt"/>
              </a:rPr>
              <a:t>relevant path</a:t>
            </a:r>
            <a:r>
              <a:rPr lang="en-US" altLang="zh-CN" sz="2800" b="1" dirty="0">
                <a:solidFill>
                  <a:srgbClr val="C00000"/>
                </a:solidFill>
                <a:latin typeface="+mn-lt"/>
              </a:rPr>
              <a:t> </a:t>
            </a:r>
            <a:r>
              <a:rPr lang="en-US" altLang="zh-CN" sz="2800" dirty="0">
                <a:latin typeface="+mn-lt"/>
              </a:rPr>
              <a:t>is </a:t>
            </a:r>
            <a:r>
              <a:rPr lang="en-US" altLang="zh-CN" sz="2800" b="1" dirty="0">
                <a:latin typeface="+mn-lt"/>
              </a:rPr>
              <a:t>highly recommended</a:t>
            </a:r>
            <a:r>
              <a:rPr lang="en-US" altLang="zh-CN" sz="2800" dirty="0">
                <a:latin typeface="+mn-lt"/>
              </a:rPr>
              <a:t>!</a:t>
            </a:r>
            <a:endParaRPr lang="en-US" sz="2800" dirty="0">
              <a:latin typeface="+mn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91441" y="669782"/>
            <a:ext cx="520827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5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n-lt"/>
              </a:rPr>
              <a:t>Commands</a:t>
            </a:r>
            <a:r>
              <a:rPr sz="3200" spc="-20" dirty="0">
                <a:latin typeface="+mn-lt"/>
              </a:rPr>
              <a:t> </a:t>
            </a:r>
            <a:r>
              <a:rPr sz="3200" dirty="0">
                <a:latin typeface="+mn-lt"/>
              </a:rPr>
              <a:t>for</a:t>
            </a:r>
            <a:r>
              <a:rPr sz="3200" spc="-10" dirty="0">
                <a:latin typeface="+mn-lt"/>
              </a:rPr>
              <a:t> </a:t>
            </a:r>
            <a:r>
              <a:rPr sz="3200" spc="-20" dirty="0">
                <a:latin typeface="+mn-lt"/>
              </a:rPr>
              <a:t>Files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91441" y="1468594"/>
            <a:ext cx="120650" cy="2508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50" spc="1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450">
              <a:latin typeface="Lucida Grande"/>
              <a:cs typeface="Lucida Gran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2619" y="1450711"/>
            <a:ext cx="3494581" cy="175849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50" dirty="0">
                <a:latin typeface="Courier New"/>
                <a:cs typeface="Courier New"/>
              </a:rPr>
              <a:t>touch</a:t>
            </a:r>
            <a:r>
              <a:rPr sz="1450" dirty="0">
                <a:latin typeface="Arial"/>
                <a:cs typeface="Arial"/>
              </a:rPr>
              <a:t>:</a:t>
            </a:r>
            <a:r>
              <a:rPr sz="1450" spc="35" dirty="0">
                <a:latin typeface="Arial"/>
                <a:cs typeface="Arial"/>
              </a:rPr>
              <a:t> </a:t>
            </a:r>
            <a:r>
              <a:rPr sz="1450" dirty="0">
                <a:latin typeface="Arial"/>
                <a:cs typeface="Arial"/>
              </a:rPr>
              <a:t>create</a:t>
            </a:r>
            <a:r>
              <a:rPr sz="1450" spc="40" dirty="0">
                <a:latin typeface="Arial"/>
                <a:cs typeface="Arial"/>
              </a:rPr>
              <a:t> </a:t>
            </a:r>
            <a:r>
              <a:rPr lang="en-HK" sz="1450" spc="40" dirty="0">
                <a:latin typeface="Arial"/>
                <a:cs typeface="Arial"/>
              </a:rPr>
              <a:t>a </a:t>
            </a:r>
            <a:r>
              <a:rPr sz="1450" dirty="0">
                <a:latin typeface="Arial"/>
                <a:cs typeface="Arial"/>
              </a:rPr>
              <a:t>new</a:t>
            </a:r>
            <a:r>
              <a:rPr sz="1450" spc="40" dirty="0">
                <a:latin typeface="Arial"/>
                <a:cs typeface="Arial"/>
              </a:rPr>
              <a:t> </a:t>
            </a:r>
            <a:r>
              <a:rPr sz="1450" spc="-20" dirty="0">
                <a:latin typeface="Arial"/>
                <a:cs typeface="Arial"/>
              </a:rPr>
              <a:t>file</a:t>
            </a:r>
            <a:r>
              <a:rPr lang="en-US" sz="1450" spc="-20" dirty="0">
                <a:latin typeface="Arial"/>
                <a:cs typeface="Arial"/>
              </a:rPr>
              <a:t> </a:t>
            </a:r>
            <a:endParaRPr sz="1450" dirty="0">
              <a:latin typeface="Arial"/>
              <a:cs typeface="Arial"/>
            </a:endParaRPr>
          </a:p>
          <a:p>
            <a:pPr marL="12700" marR="22987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zh-CN" altLang="en-US" sz="1450" dirty="0">
                <a:latin typeface="Arial"/>
                <a:cs typeface="Arial"/>
              </a:rPr>
              <a:t>      </a:t>
            </a:r>
            <a:r>
              <a:rPr lang="en-US" altLang="zh-CN" sz="1450" dirty="0">
                <a:latin typeface="Arial"/>
                <a:cs typeface="Arial"/>
              </a:rPr>
              <a:t>   </a:t>
            </a:r>
            <a:r>
              <a:rPr sz="1450" dirty="0">
                <a:latin typeface="Courier New"/>
                <a:cs typeface="Courier New"/>
              </a:rPr>
              <a:t>touch</a:t>
            </a:r>
            <a:r>
              <a:rPr sz="1450" spc="75" dirty="0">
                <a:latin typeface="Courier New"/>
                <a:cs typeface="Courier New"/>
              </a:rPr>
              <a:t> </a:t>
            </a:r>
            <a:r>
              <a:rPr sz="1450" spc="-10" dirty="0">
                <a:latin typeface="Courier New"/>
                <a:cs typeface="Courier New"/>
              </a:rPr>
              <a:t>main.</a:t>
            </a:r>
            <a:r>
              <a:rPr lang="en-HK" sz="1450" spc="-10" dirty="0" err="1">
                <a:latin typeface="Courier New"/>
                <a:cs typeface="Courier New"/>
              </a:rPr>
              <a:t>cpp</a:t>
            </a:r>
            <a:r>
              <a:rPr sz="1450" spc="-10" dirty="0">
                <a:latin typeface="Courier New"/>
                <a:cs typeface="Courier New"/>
              </a:rPr>
              <a:t> </a:t>
            </a:r>
            <a:endParaRPr lang="en-US" sz="1450" spc="-10" dirty="0">
              <a:latin typeface="Courier New"/>
              <a:cs typeface="Courier New"/>
            </a:endParaRPr>
          </a:p>
          <a:p>
            <a:pPr marL="12700" marR="22987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sz="1450" dirty="0" err="1">
                <a:latin typeface="Courier New"/>
                <a:cs typeface="Courier New"/>
              </a:rPr>
              <a:t>mkdir</a:t>
            </a:r>
            <a:r>
              <a:rPr sz="1450" dirty="0">
                <a:latin typeface="Arial"/>
                <a:cs typeface="Arial"/>
              </a:rPr>
              <a:t>:</a:t>
            </a:r>
            <a:r>
              <a:rPr sz="1450" spc="35" dirty="0">
                <a:latin typeface="Arial"/>
                <a:cs typeface="Arial"/>
              </a:rPr>
              <a:t> </a:t>
            </a:r>
            <a:r>
              <a:rPr sz="1450" b="1" dirty="0">
                <a:solidFill>
                  <a:srgbClr val="C00000"/>
                </a:solidFill>
                <a:latin typeface="Arial"/>
                <a:cs typeface="Arial"/>
              </a:rPr>
              <a:t>m</a:t>
            </a:r>
            <a:r>
              <a:rPr sz="1450" dirty="0">
                <a:latin typeface="Arial"/>
                <a:cs typeface="Arial"/>
              </a:rPr>
              <a:t>a</a:t>
            </a:r>
            <a:r>
              <a:rPr sz="1450" b="1" dirty="0">
                <a:solidFill>
                  <a:srgbClr val="C00000"/>
                </a:solidFill>
                <a:latin typeface="Arial"/>
                <a:cs typeface="Arial"/>
              </a:rPr>
              <a:t>k</a:t>
            </a:r>
            <a:r>
              <a:rPr sz="1450" dirty="0">
                <a:latin typeface="Arial"/>
                <a:cs typeface="Arial"/>
              </a:rPr>
              <a:t>e</a:t>
            </a:r>
            <a:r>
              <a:rPr sz="1450" spc="40" dirty="0">
                <a:latin typeface="Arial"/>
                <a:cs typeface="Arial"/>
              </a:rPr>
              <a:t> </a:t>
            </a:r>
            <a:r>
              <a:rPr lang="en-HK" sz="1450" spc="40" dirty="0">
                <a:latin typeface="Arial"/>
                <a:cs typeface="Arial"/>
              </a:rPr>
              <a:t>a </a:t>
            </a:r>
            <a:r>
              <a:rPr sz="1450" dirty="0">
                <a:latin typeface="Arial"/>
                <a:cs typeface="Arial"/>
              </a:rPr>
              <a:t>new</a:t>
            </a:r>
            <a:r>
              <a:rPr sz="1450" spc="35" dirty="0">
                <a:latin typeface="Arial"/>
                <a:cs typeface="Arial"/>
              </a:rPr>
              <a:t> </a:t>
            </a:r>
            <a:r>
              <a:rPr sz="1450" b="1" spc="-10" dirty="0">
                <a:solidFill>
                  <a:srgbClr val="C00000"/>
                </a:solidFill>
                <a:latin typeface="Arial"/>
                <a:cs typeface="Arial"/>
              </a:rPr>
              <a:t>dir</a:t>
            </a:r>
            <a:r>
              <a:rPr sz="1450" spc="-10" dirty="0">
                <a:latin typeface="Arial"/>
                <a:cs typeface="Arial"/>
              </a:rPr>
              <a:t>ectory</a:t>
            </a:r>
            <a:endParaRPr sz="1450" dirty="0">
              <a:latin typeface="Arial"/>
              <a:cs typeface="Arial"/>
            </a:endParaRPr>
          </a:p>
          <a:p>
            <a:pPr marL="12700" marR="508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zh-CN" altLang="en-US" sz="1450" dirty="0">
                <a:latin typeface="Arial"/>
                <a:cs typeface="Arial"/>
              </a:rPr>
              <a:t>      </a:t>
            </a:r>
            <a:r>
              <a:rPr lang="en-US" altLang="zh-CN" sz="1450" dirty="0">
                <a:latin typeface="Arial"/>
                <a:cs typeface="Arial"/>
              </a:rPr>
              <a:t>   </a:t>
            </a:r>
            <a:r>
              <a:rPr sz="1450" dirty="0" err="1">
                <a:latin typeface="Courier New"/>
                <a:cs typeface="Courier New"/>
              </a:rPr>
              <a:t>mkdir</a:t>
            </a:r>
            <a:r>
              <a:rPr sz="1450" spc="75" dirty="0">
                <a:latin typeface="Courier New"/>
                <a:cs typeface="Courier New"/>
              </a:rPr>
              <a:t> </a:t>
            </a:r>
            <a:r>
              <a:rPr sz="1450" spc="-10" dirty="0">
                <a:latin typeface="Courier New"/>
                <a:cs typeface="Courier New"/>
              </a:rPr>
              <a:t>EC327_Lab1 </a:t>
            </a:r>
            <a:endParaRPr lang="en-HK" sz="1450" spc="-10" dirty="0">
              <a:latin typeface="Courier New"/>
              <a:cs typeface="Courier New"/>
            </a:endParaRPr>
          </a:p>
          <a:p>
            <a:pPr marL="12700" marR="508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sz="1450" dirty="0">
                <a:latin typeface="Courier New"/>
                <a:cs typeface="Courier New"/>
              </a:rPr>
              <a:t>cp</a:t>
            </a:r>
            <a:r>
              <a:rPr sz="1450" dirty="0">
                <a:latin typeface="Arial"/>
                <a:cs typeface="Arial"/>
              </a:rPr>
              <a:t>:</a:t>
            </a:r>
            <a:r>
              <a:rPr sz="1450" spc="25" dirty="0">
                <a:latin typeface="Arial"/>
                <a:cs typeface="Arial"/>
              </a:rPr>
              <a:t> </a:t>
            </a:r>
            <a:r>
              <a:rPr sz="1450" b="1" dirty="0">
                <a:solidFill>
                  <a:srgbClr val="C00000"/>
                </a:solidFill>
                <a:latin typeface="Arial"/>
                <a:cs typeface="Arial"/>
              </a:rPr>
              <a:t>c</a:t>
            </a:r>
            <a:r>
              <a:rPr sz="1450" dirty="0">
                <a:latin typeface="Arial"/>
                <a:cs typeface="Arial"/>
              </a:rPr>
              <a:t>o</a:t>
            </a:r>
            <a:r>
              <a:rPr sz="1450" b="1" dirty="0">
                <a:solidFill>
                  <a:srgbClr val="C00000"/>
                </a:solidFill>
                <a:latin typeface="Arial"/>
                <a:cs typeface="Arial"/>
              </a:rPr>
              <a:t>p</a:t>
            </a:r>
            <a:r>
              <a:rPr sz="1450" dirty="0">
                <a:latin typeface="Arial"/>
                <a:cs typeface="Arial"/>
              </a:rPr>
              <a:t>y</a:t>
            </a:r>
            <a:r>
              <a:rPr sz="1450" spc="30" dirty="0">
                <a:latin typeface="Arial"/>
                <a:cs typeface="Arial"/>
              </a:rPr>
              <a:t> </a:t>
            </a:r>
            <a:r>
              <a:rPr sz="1450" spc="-20" dirty="0">
                <a:latin typeface="Arial"/>
                <a:cs typeface="Arial"/>
              </a:rPr>
              <a:t>file</a:t>
            </a:r>
            <a:endParaRPr sz="145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1441" y="2241731"/>
            <a:ext cx="120650" cy="2508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50" spc="1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450">
              <a:latin typeface="Lucida Grande"/>
              <a:cs typeface="Lucida Gran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91441" y="2949575"/>
            <a:ext cx="120650" cy="2508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50" spc="1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450">
              <a:latin typeface="Lucida Grande"/>
              <a:cs typeface="Lucida Gran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29819" y="3383555"/>
            <a:ext cx="4519295" cy="636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50" dirty="0">
                <a:latin typeface="Courier New"/>
                <a:cs typeface="Courier New"/>
              </a:rPr>
              <a:t>cp</a:t>
            </a:r>
            <a:r>
              <a:rPr sz="1450" spc="70" dirty="0">
                <a:latin typeface="Courier New"/>
                <a:cs typeface="Courier New"/>
              </a:rPr>
              <a:t> </a:t>
            </a:r>
            <a:r>
              <a:rPr sz="1450" dirty="0">
                <a:latin typeface="Courier New"/>
                <a:cs typeface="Courier New"/>
              </a:rPr>
              <a:t>main.cpp</a:t>
            </a:r>
            <a:r>
              <a:rPr sz="1450" spc="70" dirty="0">
                <a:latin typeface="Courier New"/>
                <a:cs typeface="Courier New"/>
              </a:rPr>
              <a:t> </a:t>
            </a:r>
            <a:r>
              <a:rPr sz="1450" spc="-10" dirty="0">
                <a:latin typeface="Courier New"/>
                <a:cs typeface="Courier New"/>
              </a:rPr>
              <a:t>main01.cpp</a:t>
            </a:r>
            <a:endParaRPr sz="145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305"/>
              </a:spcBef>
            </a:pPr>
            <a:r>
              <a:rPr sz="1450" dirty="0">
                <a:latin typeface="Courier New"/>
                <a:cs typeface="Courier New"/>
              </a:rPr>
              <a:t>cp</a:t>
            </a:r>
            <a:r>
              <a:rPr sz="1450" spc="60" dirty="0">
                <a:latin typeface="Courier New"/>
                <a:cs typeface="Courier New"/>
              </a:rPr>
              <a:t> </a:t>
            </a:r>
            <a:r>
              <a:rPr sz="1450" dirty="0" err="1">
                <a:latin typeface="Courier New"/>
                <a:cs typeface="Courier New"/>
              </a:rPr>
              <a:t>main.cpp</a:t>
            </a:r>
            <a:r>
              <a:rPr sz="1450" spc="55" dirty="0">
                <a:latin typeface="Courier New"/>
                <a:cs typeface="Courier New"/>
              </a:rPr>
              <a:t> </a:t>
            </a:r>
            <a:r>
              <a:rPr sz="1450" spc="-10" dirty="0">
                <a:latin typeface="Courier New"/>
                <a:cs typeface="Courier New"/>
              </a:rPr>
              <a:t>/destination</a:t>
            </a:r>
            <a:endParaRPr sz="1450" dirty="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91441" y="4174575"/>
            <a:ext cx="120650" cy="2508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50" spc="1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450">
              <a:latin typeface="Lucida Grande"/>
              <a:cs typeface="Lucida Gran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72619" y="4156692"/>
            <a:ext cx="2011045" cy="23916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50" dirty="0">
                <a:latin typeface="Courier New"/>
                <a:cs typeface="Courier New"/>
              </a:rPr>
              <a:t>mv</a:t>
            </a:r>
            <a:r>
              <a:rPr sz="1450" dirty="0">
                <a:latin typeface="Arial"/>
                <a:cs typeface="Arial"/>
              </a:rPr>
              <a:t>:</a:t>
            </a:r>
            <a:r>
              <a:rPr sz="1450" spc="25" dirty="0">
                <a:latin typeface="Arial"/>
                <a:cs typeface="Arial"/>
              </a:rPr>
              <a:t> </a:t>
            </a:r>
            <a:r>
              <a:rPr sz="1450" dirty="0">
                <a:latin typeface="Arial"/>
                <a:cs typeface="Arial"/>
              </a:rPr>
              <a:t>rename</a:t>
            </a:r>
            <a:r>
              <a:rPr sz="1450" spc="30" dirty="0">
                <a:latin typeface="Arial"/>
                <a:cs typeface="Arial"/>
              </a:rPr>
              <a:t> </a:t>
            </a:r>
            <a:r>
              <a:rPr sz="1450" dirty="0">
                <a:latin typeface="Arial"/>
                <a:cs typeface="Arial"/>
              </a:rPr>
              <a:t>or</a:t>
            </a:r>
            <a:r>
              <a:rPr sz="1450" spc="30" dirty="0">
                <a:latin typeface="Arial"/>
                <a:cs typeface="Arial"/>
              </a:rPr>
              <a:t> </a:t>
            </a:r>
            <a:r>
              <a:rPr sz="1450" b="1" dirty="0">
                <a:solidFill>
                  <a:srgbClr val="C00000"/>
                </a:solidFill>
                <a:latin typeface="Arial"/>
                <a:cs typeface="Arial"/>
              </a:rPr>
              <a:t>m</a:t>
            </a:r>
            <a:r>
              <a:rPr sz="1450" dirty="0">
                <a:latin typeface="Arial"/>
                <a:cs typeface="Arial"/>
              </a:rPr>
              <a:t>o</a:t>
            </a:r>
            <a:r>
              <a:rPr sz="1450" b="1" dirty="0">
                <a:solidFill>
                  <a:srgbClr val="C00000"/>
                </a:solidFill>
                <a:latin typeface="Arial"/>
                <a:cs typeface="Arial"/>
              </a:rPr>
              <a:t>v</a:t>
            </a:r>
            <a:r>
              <a:rPr sz="1450" dirty="0">
                <a:latin typeface="Arial"/>
                <a:cs typeface="Arial"/>
              </a:rPr>
              <a:t>e</a:t>
            </a:r>
            <a:r>
              <a:rPr sz="1450" spc="30" dirty="0">
                <a:latin typeface="Arial"/>
                <a:cs typeface="Arial"/>
              </a:rPr>
              <a:t> </a:t>
            </a:r>
            <a:r>
              <a:rPr sz="1450" spc="-20" dirty="0">
                <a:latin typeface="Arial"/>
                <a:cs typeface="Arial"/>
              </a:rPr>
              <a:t>file</a:t>
            </a:r>
            <a:endParaRPr sz="1450"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29819" y="4543261"/>
            <a:ext cx="4458970" cy="636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50" dirty="0">
                <a:latin typeface="Courier New"/>
                <a:cs typeface="Courier New"/>
              </a:rPr>
              <a:t>mv</a:t>
            </a:r>
            <a:r>
              <a:rPr sz="1450" spc="70" dirty="0">
                <a:latin typeface="Courier New"/>
                <a:cs typeface="Courier New"/>
              </a:rPr>
              <a:t> </a:t>
            </a:r>
            <a:r>
              <a:rPr sz="1450" dirty="0">
                <a:latin typeface="Courier New"/>
                <a:cs typeface="Courier New"/>
              </a:rPr>
              <a:t>main1.cpp</a:t>
            </a:r>
            <a:r>
              <a:rPr sz="1450" spc="75" dirty="0">
                <a:latin typeface="Courier New"/>
                <a:cs typeface="Courier New"/>
              </a:rPr>
              <a:t> </a:t>
            </a:r>
            <a:r>
              <a:rPr sz="1450" spc="-10" dirty="0">
                <a:latin typeface="Courier New"/>
                <a:cs typeface="Courier New"/>
              </a:rPr>
              <a:t>main2.cpp</a:t>
            </a:r>
            <a:endParaRPr sz="145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305"/>
              </a:spcBef>
            </a:pPr>
            <a:r>
              <a:rPr sz="1450" dirty="0">
                <a:latin typeface="Courier New"/>
                <a:cs typeface="Courier New"/>
              </a:rPr>
              <a:t>mv</a:t>
            </a:r>
            <a:r>
              <a:rPr sz="1450" spc="70" dirty="0">
                <a:latin typeface="Courier New"/>
                <a:cs typeface="Courier New"/>
              </a:rPr>
              <a:t> </a:t>
            </a:r>
            <a:r>
              <a:rPr sz="1450" dirty="0">
                <a:latin typeface="Courier New"/>
                <a:cs typeface="Courier New"/>
              </a:rPr>
              <a:t>main.cpp</a:t>
            </a:r>
            <a:r>
              <a:rPr sz="1450" spc="70" dirty="0">
                <a:latin typeface="Courier New"/>
                <a:cs typeface="Courier New"/>
              </a:rPr>
              <a:t> </a:t>
            </a:r>
            <a:r>
              <a:rPr sz="1450" spc="-10" dirty="0">
                <a:latin typeface="Courier New"/>
                <a:cs typeface="Courier New"/>
              </a:rPr>
              <a:t>/path/to/destination</a:t>
            </a:r>
            <a:endParaRPr sz="1450" dirty="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91441" y="5334280"/>
            <a:ext cx="120650" cy="2508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50" spc="1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450">
              <a:latin typeface="Lucida Grande"/>
              <a:cs typeface="Lucida Grand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896370" y="117845"/>
            <a:ext cx="138430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25" dirty="0">
                <a:solidFill>
                  <a:srgbClr val="CCCCCC"/>
                </a:solidFill>
                <a:latin typeface="Arial"/>
                <a:cs typeface="Arial"/>
              </a:rPr>
              <a:t>10</a:t>
            </a:r>
            <a:endParaRPr sz="800">
              <a:latin typeface="Arial"/>
              <a:cs typeface="Arial"/>
            </a:endParaRPr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B5204931-DDA8-9A70-36A4-F0B9CEF571BF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C11CD7-28AC-3105-F1AE-D6A9435FA882}"/>
              </a:ext>
            </a:extLst>
          </p:cNvPr>
          <p:cNvSpPr txBox="1"/>
          <p:nvPr/>
        </p:nvSpPr>
        <p:spPr>
          <a:xfrm>
            <a:off x="4209154" y="1603811"/>
            <a:ext cx="4557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 will </a:t>
            </a:r>
            <a:r>
              <a:rPr lang="en-US" b="1" dirty="0"/>
              <a:t>NOT</a:t>
            </a:r>
            <a:r>
              <a:rPr lang="en-US" dirty="0"/>
              <a:t> open for editing in the Terminal!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F7125E-7B34-26A5-5646-5177ADBB1F7A}"/>
              </a:ext>
            </a:extLst>
          </p:cNvPr>
          <p:cNvSpPr txBox="1"/>
          <p:nvPr/>
        </p:nvSpPr>
        <p:spPr>
          <a:xfrm>
            <a:off x="5342157" y="3079474"/>
            <a:ext cx="342465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highlight>
                  <a:srgbClr val="FFFF00"/>
                </a:highlight>
              </a:rPr>
              <a:t>Important</a:t>
            </a:r>
            <a:r>
              <a:rPr lang="en-US" altLang="zh-CN" sz="1600" b="1" dirty="0">
                <a:highlight>
                  <a:srgbClr val="FFFF00"/>
                </a:highlight>
              </a:rPr>
              <a:t>!</a:t>
            </a:r>
            <a:endParaRPr lang="en-US" sz="1600" b="1" dirty="0">
              <a:highlight>
                <a:srgbClr val="FFFF00"/>
              </a:highlight>
            </a:endParaRPr>
          </a:p>
          <a:p>
            <a:pPr algn="ctr"/>
            <a:r>
              <a:rPr lang="en-US" sz="1600" dirty="0"/>
              <a:t>If you want to copy a folder of files</a:t>
            </a:r>
            <a:r>
              <a:rPr lang="en-US" altLang="zh-CN" sz="1600" dirty="0"/>
              <a:t>,</a:t>
            </a:r>
            <a:r>
              <a:rPr lang="zh-CN" altLang="en-US" sz="1600" dirty="0"/>
              <a:t> </a:t>
            </a:r>
            <a:endParaRPr lang="en-HK" altLang="zh-CN" sz="1600" dirty="0"/>
          </a:p>
          <a:p>
            <a:pPr algn="ctr"/>
            <a:r>
              <a:rPr lang="en-US" altLang="zh-CN" sz="1600" dirty="0"/>
              <a:t>Please use</a:t>
            </a:r>
            <a:r>
              <a:rPr lang="zh-CN" altLang="en-US" sz="1600" dirty="0"/>
              <a:t>  </a:t>
            </a:r>
            <a:r>
              <a:rPr lang="en-US" altLang="zh-CN" sz="1600" spc="60" dirty="0">
                <a:latin typeface="Courier New"/>
                <a:cs typeface="Courier New"/>
              </a:rPr>
              <a:t>–r</a:t>
            </a:r>
            <a:r>
              <a:rPr lang="zh-CN" altLang="en-US" sz="1600" spc="60" dirty="0">
                <a:latin typeface="Courier New"/>
                <a:cs typeface="Courier New"/>
              </a:rPr>
              <a:t> </a:t>
            </a:r>
            <a:r>
              <a:rPr lang="en-US" altLang="zh-CN" sz="1600" dirty="0"/>
              <a:t>”recursive”</a:t>
            </a:r>
          </a:p>
          <a:p>
            <a:pPr algn="ctr"/>
            <a:r>
              <a:rPr lang="en-HK" sz="1600" dirty="0">
                <a:latin typeface="Courier New"/>
                <a:cs typeface="Courier New"/>
              </a:rPr>
              <a:t>cp</a:t>
            </a:r>
            <a:r>
              <a:rPr lang="en-HK" sz="1600" spc="60" dirty="0">
                <a:latin typeface="Courier New"/>
                <a:cs typeface="Courier New"/>
              </a:rPr>
              <a:t> </a:t>
            </a:r>
            <a:r>
              <a:rPr lang="en-US" altLang="zh-CN" sz="1600" spc="60" dirty="0">
                <a:latin typeface="Courier New"/>
                <a:cs typeface="Courier New"/>
              </a:rPr>
              <a:t>–r </a:t>
            </a:r>
            <a:r>
              <a:rPr lang="en-HK" sz="1600" dirty="0">
                <a:latin typeface="Courier New"/>
                <a:cs typeface="Courier New"/>
              </a:rPr>
              <a:t>source/ destination/</a:t>
            </a:r>
            <a:endParaRPr lang="en-US" sz="16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E68A8EA-1022-83A8-6E43-A2975F249EB4}"/>
              </a:ext>
            </a:extLst>
          </p:cNvPr>
          <p:cNvSpPr/>
          <p:nvPr/>
        </p:nvSpPr>
        <p:spPr>
          <a:xfrm>
            <a:off x="381000" y="5791200"/>
            <a:ext cx="8571875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bject 15"/>
          <p:cNvSpPr txBox="1"/>
          <p:nvPr/>
        </p:nvSpPr>
        <p:spPr>
          <a:xfrm>
            <a:off x="772618" y="5316397"/>
            <a:ext cx="2884981" cy="636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50" dirty="0">
                <a:latin typeface="Courier New"/>
                <a:cs typeface="Courier New"/>
              </a:rPr>
              <a:t>rm</a:t>
            </a:r>
            <a:r>
              <a:rPr sz="1450" dirty="0">
                <a:latin typeface="Arial"/>
                <a:cs typeface="Arial"/>
              </a:rPr>
              <a:t>:</a:t>
            </a:r>
            <a:r>
              <a:rPr sz="1450" spc="30" dirty="0">
                <a:latin typeface="Arial"/>
                <a:cs typeface="Arial"/>
              </a:rPr>
              <a:t> </a:t>
            </a:r>
            <a:r>
              <a:rPr sz="1450" b="1" dirty="0">
                <a:solidFill>
                  <a:srgbClr val="C00000"/>
                </a:solidFill>
                <a:latin typeface="Arial"/>
                <a:cs typeface="Arial"/>
              </a:rPr>
              <a:t>r</a:t>
            </a:r>
            <a:r>
              <a:rPr sz="1450" dirty="0">
                <a:latin typeface="Arial"/>
                <a:cs typeface="Arial"/>
              </a:rPr>
              <a:t>emo</a:t>
            </a:r>
            <a:r>
              <a:rPr sz="1450" b="1" dirty="0">
                <a:solidFill>
                  <a:srgbClr val="C00000"/>
                </a:solidFill>
                <a:latin typeface="Arial"/>
                <a:cs typeface="Arial"/>
              </a:rPr>
              <a:t>v</a:t>
            </a:r>
            <a:r>
              <a:rPr sz="1450" dirty="0">
                <a:latin typeface="Arial"/>
                <a:cs typeface="Arial"/>
              </a:rPr>
              <a:t>e</a:t>
            </a:r>
            <a:r>
              <a:rPr sz="1450" spc="30" dirty="0">
                <a:latin typeface="Arial"/>
                <a:cs typeface="Arial"/>
              </a:rPr>
              <a:t> </a:t>
            </a:r>
            <a:r>
              <a:rPr sz="1450" spc="-20" dirty="0">
                <a:latin typeface="Arial"/>
                <a:cs typeface="Arial"/>
              </a:rPr>
              <a:t>file</a:t>
            </a:r>
            <a:endParaRPr sz="1450" dirty="0">
              <a:latin typeface="Arial"/>
              <a:cs typeface="Arial"/>
            </a:endParaRPr>
          </a:p>
          <a:p>
            <a:pPr marL="188595">
              <a:lnSpc>
                <a:spcPct val="100000"/>
              </a:lnSpc>
              <a:spcBef>
                <a:spcPts val="1305"/>
              </a:spcBef>
              <a:buClr>
                <a:srgbClr val="CC0000"/>
              </a:buClr>
              <a:tabLst>
                <a:tab pos="469265" algn="l"/>
              </a:tabLst>
            </a:pPr>
            <a:r>
              <a:rPr lang="zh-CN" altLang="en-US" sz="1450" dirty="0">
                <a:latin typeface="Arial"/>
                <a:cs typeface="Arial"/>
              </a:rPr>
              <a:t>      </a:t>
            </a:r>
            <a:r>
              <a:rPr sz="1450" dirty="0">
                <a:latin typeface="Courier New"/>
                <a:cs typeface="Courier New"/>
              </a:rPr>
              <a:t>rm</a:t>
            </a:r>
            <a:r>
              <a:rPr sz="1450" spc="60" dirty="0">
                <a:latin typeface="Courier New"/>
                <a:cs typeface="Courier New"/>
              </a:rPr>
              <a:t> </a:t>
            </a:r>
            <a:r>
              <a:rPr sz="1450" spc="-10" dirty="0">
                <a:latin typeface="Courier New"/>
                <a:cs typeface="Courier New"/>
              </a:rPr>
              <a:t>main.cpp</a:t>
            </a:r>
            <a:endParaRPr sz="1450" dirty="0">
              <a:latin typeface="Courier New"/>
              <a:cs typeface="Courier New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E83025-5E9E-135D-7056-FAB45E198454}"/>
              </a:ext>
            </a:extLst>
          </p:cNvPr>
          <p:cNvSpPr txBox="1"/>
          <p:nvPr/>
        </p:nvSpPr>
        <p:spPr>
          <a:xfrm>
            <a:off x="4964971" y="5247382"/>
            <a:ext cx="417902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highlight>
                  <a:srgbClr val="FFFF00"/>
                </a:highlight>
              </a:rPr>
              <a:t>Important</a:t>
            </a:r>
            <a:r>
              <a:rPr lang="en-US" altLang="zh-CN" sz="1600" b="1" dirty="0">
                <a:highlight>
                  <a:srgbClr val="FFFF00"/>
                </a:highlight>
              </a:rPr>
              <a:t>!</a:t>
            </a:r>
            <a:endParaRPr lang="en-US" sz="1600" b="1" dirty="0">
              <a:highlight>
                <a:srgbClr val="FFFF00"/>
              </a:highlight>
            </a:endParaRPr>
          </a:p>
          <a:p>
            <a:pPr algn="ctr"/>
            <a:r>
              <a:rPr lang="en-US" sz="1600" dirty="0"/>
              <a:t>If you want to delete a folder of files</a:t>
            </a:r>
            <a:r>
              <a:rPr lang="en-US" altLang="zh-CN" sz="1600" dirty="0"/>
              <a:t>,</a:t>
            </a:r>
            <a:r>
              <a:rPr lang="zh-CN" altLang="en-US" sz="1600" dirty="0"/>
              <a:t> </a:t>
            </a:r>
            <a:endParaRPr lang="en-HK" altLang="zh-CN" sz="1600" dirty="0"/>
          </a:p>
          <a:p>
            <a:pPr algn="ctr"/>
            <a:r>
              <a:rPr lang="en-US" altLang="zh-CN" sz="1600" dirty="0"/>
              <a:t>Please use</a:t>
            </a:r>
            <a:r>
              <a:rPr lang="zh-CN" altLang="en-US" sz="1600" dirty="0"/>
              <a:t>  </a:t>
            </a:r>
            <a:r>
              <a:rPr lang="en-US" altLang="zh-CN" sz="1600" spc="60" dirty="0">
                <a:latin typeface="Courier New"/>
                <a:cs typeface="Courier New"/>
              </a:rPr>
              <a:t>–r</a:t>
            </a:r>
            <a:r>
              <a:rPr lang="zh-CN" altLang="en-US" sz="1600" spc="60" dirty="0">
                <a:latin typeface="Courier New"/>
                <a:cs typeface="Courier New"/>
              </a:rPr>
              <a:t> </a:t>
            </a:r>
            <a:r>
              <a:rPr lang="en-US" altLang="zh-CN" sz="1600" dirty="0"/>
              <a:t>”recursive”</a:t>
            </a:r>
            <a:r>
              <a:rPr lang="zh-CN" altLang="en-US" sz="1600" dirty="0"/>
              <a:t> </a:t>
            </a:r>
            <a:r>
              <a:rPr lang="en-US" altLang="zh-CN" sz="1600" dirty="0"/>
              <a:t>and </a:t>
            </a:r>
            <a:r>
              <a:rPr lang="zh-CN" altLang="en-US" sz="1600" dirty="0"/>
              <a:t> </a:t>
            </a:r>
            <a:r>
              <a:rPr lang="en-US" altLang="zh-CN" sz="1600" spc="60" dirty="0">
                <a:latin typeface="Courier New"/>
                <a:cs typeface="Courier New"/>
              </a:rPr>
              <a:t>–f</a:t>
            </a:r>
            <a:r>
              <a:rPr lang="zh-CN" altLang="en-US" sz="1600" spc="60" dirty="0">
                <a:latin typeface="Courier New"/>
                <a:cs typeface="Courier New"/>
              </a:rPr>
              <a:t> </a:t>
            </a:r>
            <a:r>
              <a:rPr lang="en-US" altLang="zh-CN" sz="1600" dirty="0"/>
              <a:t>“force”</a:t>
            </a:r>
          </a:p>
          <a:p>
            <a:pPr algn="ctr"/>
            <a:r>
              <a:rPr lang="en-HK" sz="1600" spc="60" dirty="0">
                <a:latin typeface="Courier New"/>
                <a:cs typeface="Courier New"/>
              </a:rPr>
              <a:t>rm </a:t>
            </a:r>
            <a:r>
              <a:rPr lang="en-US" altLang="zh-CN" sz="1600" spc="60" dirty="0">
                <a:latin typeface="Courier New"/>
                <a:cs typeface="Courier New"/>
              </a:rPr>
              <a:t>–rf </a:t>
            </a:r>
            <a:r>
              <a:rPr lang="en-HK" sz="1600" dirty="0">
                <a:latin typeface="Courier New"/>
                <a:cs typeface="Courier New"/>
              </a:rPr>
              <a:t>source</a:t>
            </a:r>
            <a:r>
              <a:rPr lang="en-US" altLang="zh-CN" sz="1600" dirty="0">
                <a:latin typeface="Courier New"/>
                <a:cs typeface="Courier New"/>
              </a:rPr>
              <a:t>_folder</a:t>
            </a:r>
            <a:endParaRPr lang="en-US" sz="1600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262E91D-2D05-EE76-A68B-A7FF430889A9}"/>
              </a:ext>
            </a:extLst>
          </p:cNvPr>
          <p:cNvSpPr/>
          <p:nvPr/>
        </p:nvSpPr>
        <p:spPr>
          <a:xfrm>
            <a:off x="164371" y="6010816"/>
            <a:ext cx="4800600" cy="762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NOTICE</a:t>
            </a:r>
            <a:r>
              <a:rPr lang="en-US" altLang="zh-CN" b="1" dirty="0">
                <a:solidFill>
                  <a:srgbClr val="C00000"/>
                </a:solidFill>
              </a:rPr>
              <a:t>: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endParaRPr lang="en-HK" altLang="zh-CN" b="1" dirty="0">
              <a:solidFill>
                <a:srgbClr val="C00000"/>
              </a:solidFill>
            </a:endParaRPr>
          </a:p>
          <a:p>
            <a:pPr algn="ctr"/>
            <a:r>
              <a:rPr lang="en-US" b="1" dirty="0">
                <a:solidFill>
                  <a:srgbClr val="C00000"/>
                </a:solidFill>
              </a:rPr>
              <a:t>Do NOT easily use</a:t>
            </a:r>
            <a:r>
              <a:rPr lang="zh-CN" altLang="en-US" b="1" dirty="0">
                <a:solidFill>
                  <a:srgbClr val="C00000"/>
                </a:solidFill>
              </a:rPr>
              <a:t>  </a:t>
            </a:r>
            <a:r>
              <a:rPr lang="en-HK" sz="1800" b="1" spc="60" dirty="0">
                <a:solidFill>
                  <a:srgbClr val="C00000"/>
                </a:solidFill>
                <a:latin typeface="Courier New"/>
                <a:cs typeface="Courier New"/>
              </a:rPr>
              <a:t>rm </a:t>
            </a:r>
            <a:r>
              <a:rPr lang="en-US" altLang="zh-CN" sz="1800" b="1" spc="60" dirty="0">
                <a:solidFill>
                  <a:srgbClr val="C00000"/>
                </a:solidFill>
                <a:latin typeface="Courier New"/>
                <a:cs typeface="Courier New"/>
              </a:rPr>
              <a:t>–rf</a:t>
            </a:r>
            <a:r>
              <a:rPr lang="en-US" b="1" dirty="0">
                <a:solidFill>
                  <a:srgbClr val="C00000"/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D100D-B4B1-9DD0-8307-FE4E61FE5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E2919807-CB5E-D5BC-11FD-884FAEE8BC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1441" y="669782"/>
            <a:ext cx="520827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5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n-lt"/>
              </a:rPr>
              <a:t>Commands</a:t>
            </a:r>
            <a:r>
              <a:rPr sz="3200" spc="-20" dirty="0">
                <a:latin typeface="+mn-lt"/>
              </a:rPr>
              <a:t> </a:t>
            </a:r>
            <a:r>
              <a:rPr sz="3200" dirty="0">
                <a:latin typeface="+mn-lt"/>
              </a:rPr>
              <a:t>for</a:t>
            </a:r>
            <a:r>
              <a:rPr sz="3200" spc="-10" dirty="0">
                <a:latin typeface="+mn-lt"/>
              </a:rPr>
              <a:t> </a:t>
            </a:r>
            <a:r>
              <a:rPr sz="3200" spc="-20" dirty="0">
                <a:latin typeface="+mn-lt"/>
              </a:rPr>
              <a:t>Files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D329E78-E994-C79C-8CD3-911E1F0DBD5E}"/>
              </a:ext>
            </a:extLst>
          </p:cNvPr>
          <p:cNvSpPr txBox="1"/>
          <p:nvPr/>
        </p:nvSpPr>
        <p:spPr>
          <a:xfrm>
            <a:off x="491441" y="1468594"/>
            <a:ext cx="120650" cy="2508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50" spc="1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450">
              <a:latin typeface="Lucida Grande"/>
              <a:cs typeface="Lucida Grande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881CF20-B304-E993-0E87-6A4C75AF672B}"/>
              </a:ext>
            </a:extLst>
          </p:cNvPr>
          <p:cNvSpPr txBox="1"/>
          <p:nvPr/>
        </p:nvSpPr>
        <p:spPr>
          <a:xfrm>
            <a:off x="772619" y="1450711"/>
            <a:ext cx="7685581" cy="488326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sz="1450" dirty="0">
                <a:latin typeface="Arial"/>
                <a:cs typeface="Arial"/>
              </a:rPr>
              <a:t>:</a:t>
            </a:r>
            <a:r>
              <a:rPr sz="1450" spc="35" dirty="0">
                <a:latin typeface="Arial"/>
                <a:cs typeface="Arial"/>
              </a:rPr>
              <a:t> </a:t>
            </a:r>
            <a:r>
              <a:rPr lang="en-HK" sz="1450" b="1" spc="35" dirty="0">
                <a:solidFill>
                  <a:srgbClr val="C00000"/>
                </a:solidFill>
                <a:latin typeface="Arial"/>
                <a:cs typeface="Arial"/>
              </a:rPr>
              <a:t>W</a:t>
            </a:r>
            <a:r>
              <a:rPr lang="en-HK" sz="1450" spc="35" dirty="0">
                <a:latin typeface="Arial"/>
                <a:cs typeface="Arial"/>
              </a:rPr>
              <a:t>ord </a:t>
            </a:r>
            <a:r>
              <a:rPr lang="en-HK" sz="1450" b="1" spc="35" dirty="0">
                <a:solidFill>
                  <a:srgbClr val="C00000"/>
                </a:solidFill>
                <a:latin typeface="Arial"/>
                <a:cs typeface="Arial"/>
              </a:rPr>
              <a:t>c</a:t>
            </a:r>
            <a:r>
              <a:rPr lang="en-HK" sz="1450" spc="35" dirty="0">
                <a:latin typeface="Arial"/>
                <a:cs typeface="Arial"/>
              </a:rPr>
              <a:t>ount</a:t>
            </a:r>
            <a:r>
              <a:rPr lang="en-US" altLang="zh-CN" sz="1450" spc="35" dirty="0">
                <a:latin typeface="Arial"/>
                <a:cs typeface="Arial"/>
              </a:rPr>
              <a:t>,</a:t>
            </a:r>
            <a:r>
              <a:rPr lang="zh-CN" altLang="en-US" sz="1450" spc="35" dirty="0">
                <a:latin typeface="Arial"/>
                <a:cs typeface="Arial"/>
              </a:rPr>
              <a:t> </a:t>
            </a:r>
            <a:r>
              <a:rPr lang="en-HK" sz="1450" spc="35" dirty="0">
                <a:latin typeface="Arial"/>
                <a:cs typeface="Arial"/>
              </a:rPr>
              <a:t>print </a:t>
            </a:r>
            <a:r>
              <a:rPr lang="en-HK" sz="1450" b="1" spc="35" dirty="0">
                <a:latin typeface="Arial"/>
                <a:cs typeface="Arial"/>
              </a:rPr>
              <a:t>number of lines</a:t>
            </a:r>
            <a:r>
              <a:rPr lang="en-HK" sz="1450" spc="35" dirty="0">
                <a:latin typeface="Arial"/>
                <a:cs typeface="Arial"/>
              </a:rPr>
              <a:t>, </a:t>
            </a:r>
            <a:r>
              <a:rPr lang="en-HK" sz="1450" b="1" spc="35" dirty="0">
                <a:latin typeface="Arial"/>
                <a:cs typeface="Arial"/>
              </a:rPr>
              <a:t>words</a:t>
            </a:r>
            <a:r>
              <a:rPr lang="en-HK" sz="1450" spc="35" dirty="0">
                <a:latin typeface="Arial"/>
                <a:cs typeface="Arial"/>
              </a:rPr>
              <a:t>, and </a:t>
            </a:r>
            <a:r>
              <a:rPr lang="en-HK" sz="1450" b="1" spc="35" dirty="0">
                <a:latin typeface="Arial"/>
                <a:cs typeface="Arial"/>
              </a:rPr>
              <a:t>characters</a:t>
            </a:r>
            <a:endParaRPr sz="1450" b="1" dirty="0">
              <a:latin typeface="Arial"/>
              <a:cs typeface="Arial"/>
            </a:endParaRPr>
          </a:p>
          <a:p>
            <a:pPr marL="12700" marR="22987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zh-CN" altLang="en-US" sz="1450" dirty="0">
                <a:latin typeface="Arial"/>
                <a:cs typeface="Arial"/>
              </a:rPr>
              <a:t>      </a:t>
            </a:r>
            <a:r>
              <a:rPr lang="en-US" altLang="zh-CN" sz="1450" dirty="0">
                <a:latin typeface="Arial"/>
                <a:cs typeface="Arial"/>
              </a:rPr>
              <a:t>   </a:t>
            </a: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sz="1450" spc="75" dirty="0">
                <a:latin typeface="Courier New"/>
                <a:cs typeface="Courier New"/>
              </a:rPr>
              <a:t> </a:t>
            </a:r>
            <a:r>
              <a:rPr lang="en-US" sz="1450" spc="-10" dirty="0">
                <a:latin typeface="Courier New"/>
                <a:cs typeface="Courier New"/>
              </a:rPr>
              <a:t>&lt;</a:t>
            </a:r>
            <a:r>
              <a:rPr lang="en-US" sz="1450" spc="-10" dirty="0" err="1">
                <a:latin typeface="Courier New"/>
                <a:cs typeface="Courier New"/>
              </a:rPr>
              <a:t>file_name.txt</a:t>
            </a:r>
            <a:r>
              <a:rPr lang="en-US" sz="1450" spc="-10" dirty="0">
                <a:latin typeface="Courier New"/>
                <a:cs typeface="Courier New"/>
              </a:rPr>
              <a:t>&gt;</a:t>
            </a:r>
          </a:p>
          <a:p>
            <a:pPr marL="12700" marR="22987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lang="en-US" sz="1450" dirty="0">
                <a:latin typeface="Courier New"/>
                <a:cs typeface="Courier New"/>
              </a:rPr>
              <a:t> -l</a:t>
            </a:r>
            <a:r>
              <a:rPr sz="1450" dirty="0">
                <a:latin typeface="Arial"/>
                <a:cs typeface="Arial"/>
              </a:rPr>
              <a:t>:</a:t>
            </a:r>
            <a:r>
              <a:rPr lang="en-HK" sz="1450" spc="35" dirty="0">
                <a:latin typeface="Arial"/>
                <a:cs typeface="Arial"/>
              </a:rPr>
              <a:t> print </a:t>
            </a:r>
            <a:r>
              <a:rPr lang="en-HK" sz="1450" b="1" spc="35" dirty="0">
                <a:latin typeface="Arial"/>
                <a:cs typeface="Arial"/>
              </a:rPr>
              <a:t>number of </a:t>
            </a:r>
            <a:r>
              <a:rPr lang="en-HK" sz="1450" b="1" spc="35" dirty="0">
                <a:solidFill>
                  <a:srgbClr val="C00000"/>
                </a:solidFill>
                <a:latin typeface="Arial"/>
                <a:cs typeface="Arial"/>
              </a:rPr>
              <a:t>l</a:t>
            </a:r>
            <a:r>
              <a:rPr lang="en-HK" sz="1450" b="1" spc="35" dirty="0">
                <a:latin typeface="Arial"/>
                <a:cs typeface="Arial"/>
              </a:rPr>
              <a:t>ines</a:t>
            </a:r>
            <a:endParaRPr lang="en-HK" sz="1450" dirty="0">
              <a:latin typeface="Arial"/>
              <a:cs typeface="Arial"/>
            </a:endParaRPr>
          </a:p>
          <a:p>
            <a:pPr marL="12700" marR="508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en-HK" altLang="zh-CN" sz="1450" dirty="0">
                <a:latin typeface="Arial"/>
                <a:cs typeface="Arial"/>
              </a:rPr>
              <a:t>         </a:t>
            </a: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lang="en-US" sz="1450" dirty="0">
                <a:latin typeface="Courier New"/>
                <a:cs typeface="Courier New"/>
              </a:rPr>
              <a:t> -l</a:t>
            </a:r>
            <a:r>
              <a:rPr lang="en-US" sz="1450" spc="75" dirty="0">
                <a:latin typeface="Courier New"/>
                <a:cs typeface="Courier New"/>
              </a:rPr>
              <a:t> </a:t>
            </a:r>
            <a:r>
              <a:rPr lang="en-US" sz="1450" spc="-10" dirty="0">
                <a:latin typeface="Courier New"/>
                <a:cs typeface="Courier New"/>
              </a:rPr>
              <a:t>&lt;</a:t>
            </a:r>
            <a:r>
              <a:rPr lang="en-US" sz="1450" spc="-10" dirty="0" err="1">
                <a:latin typeface="Courier New"/>
                <a:cs typeface="Courier New"/>
              </a:rPr>
              <a:t>file_name.txt</a:t>
            </a:r>
            <a:r>
              <a:rPr lang="en-US" sz="1450" spc="-10" dirty="0">
                <a:latin typeface="Courier New"/>
                <a:cs typeface="Courier New"/>
              </a:rPr>
              <a:t>&gt;</a:t>
            </a:r>
            <a:endParaRPr lang="en-HK" sz="1450" spc="-10" dirty="0">
              <a:latin typeface="Courier New"/>
              <a:cs typeface="Courier New"/>
            </a:endParaRPr>
          </a:p>
          <a:p>
            <a:pPr marL="12700" marR="22987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lang="en-US" sz="1450" dirty="0">
                <a:latin typeface="Courier New"/>
                <a:cs typeface="Courier New"/>
              </a:rPr>
              <a:t> -w</a:t>
            </a:r>
            <a:r>
              <a:rPr lang="en-US" sz="1450" dirty="0">
                <a:latin typeface="Arial"/>
                <a:cs typeface="Arial"/>
              </a:rPr>
              <a:t>:</a:t>
            </a:r>
            <a:r>
              <a:rPr lang="en-US" sz="1450" spc="35" dirty="0">
                <a:latin typeface="Arial"/>
                <a:cs typeface="Arial"/>
              </a:rPr>
              <a:t> print </a:t>
            </a:r>
            <a:r>
              <a:rPr lang="en-US" sz="1450" b="1" spc="35" dirty="0">
                <a:latin typeface="Arial"/>
                <a:cs typeface="Arial"/>
              </a:rPr>
              <a:t>number of </a:t>
            </a:r>
            <a:r>
              <a:rPr lang="en-US" sz="1450" b="1" spc="35" dirty="0">
                <a:solidFill>
                  <a:srgbClr val="C00000"/>
                </a:solidFill>
                <a:latin typeface="Arial"/>
                <a:cs typeface="Arial"/>
              </a:rPr>
              <a:t>w</a:t>
            </a:r>
            <a:r>
              <a:rPr lang="en-US" sz="1450" b="1" spc="35" dirty="0">
                <a:latin typeface="Arial"/>
                <a:cs typeface="Arial"/>
              </a:rPr>
              <a:t>ords</a:t>
            </a:r>
            <a:endParaRPr lang="en-US" sz="1450" dirty="0">
              <a:latin typeface="Arial"/>
              <a:cs typeface="Arial"/>
            </a:endParaRPr>
          </a:p>
          <a:p>
            <a:pPr marL="12700" marR="508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en-US" altLang="zh-CN" sz="1450" dirty="0">
                <a:latin typeface="Arial"/>
                <a:cs typeface="Arial"/>
              </a:rPr>
              <a:t>         </a:t>
            </a: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lang="en-US" sz="1450" dirty="0">
                <a:latin typeface="Courier New"/>
                <a:cs typeface="Courier New"/>
              </a:rPr>
              <a:t> -w</a:t>
            </a:r>
            <a:r>
              <a:rPr lang="en-US" sz="1450" spc="75" dirty="0">
                <a:latin typeface="Courier New"/>
                <a:cs typeface="Courier New"/>
              </a:rPr>
              <a:t> </a:t>
            </a:r>
            <a:r>
              <a:rPr lang="en-US" sz="1450" spc="-10" dirty="0">
                <a:latin typeface="Courier New"/>
                <a:cs typeface="Courier New"/>
              </a:rPr>
              <a:t>&lt;</a:t>
            </a:r>
            <a:r>
              <a:rPr lang="en-US" sz="1450" spc="-10" dirty="0" err="1">
                <a:latin typeface="Courier New"/>
                <a:cs typeface="Courier New"/>
              </a:rPr>
              <a:t>file_name.txt</a:t>
            </a:r>
            <a:r>
              <a:rPr lang="en-US" sz="1450" spc="-10" dirty="0">
                <a:latin typeface="Courier New"/>
                <a:cs typeface="Courier New"/>
              </a:rPr>
              <a:t>&gt;</a:t>
            </a:r>
          </a:p>
          <a:p>
            <a:pPr marL="12700" marR="22987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lang="en-US" sz="1450" dirty="0">
                <a:latin typeface="Courier New"/>
                <a:cs typeface="Courier New"/>
              </a:rPr>
              <a:t> -c</a:t>
            </a:r>
            <a:r>
              <a:rPr lang="en-US" sz="1450" dirty="0">
                <a:latin typeface="Arial"/>
                <a:cs typeface="Arial"/>
              </a:rPr>
              <a:t>:</a:t>
            </a:r>
            <a:r>
              <a:rPr lang="en-US" sz="1450" spc="35" dirty="0">
                <a:latin typeface="Arial"/>
                <a:cs typeface="Arial"/>
              </a:rPr>
              <a:t> print </a:t>
            </a:r>
            <a:r>
              <a:rPr lang="en-US" sz="1450" b="1" spc="35" dirty="0">
                <a:latin typeface="Arial"/>
                <a:cs typeface="Arial"/>
              </a:rPr>
              <a:t>number of</a:t>
            </a:r>
            <a:r>
              <a:rPr lang="zh-CN" altLang="en-US" sz="1450" b="1" spc="35" dirty="0">
                <a:latin typeface="Arial"/>
                <a:cs typeface="Arial"/>
              </a:rPr>
              <a:t> </a:t>
            </a:r>
            <a:r>
              <a:rPr lang="en-US" altLang="zh-CN" sz="1450" b="1" spc="35" dirty="0">
                <a:latin typeface="Arial"/>
                <a:cs typeface="Arial"/>
              </a:rPr>
              <a:t>bytes</a:t>
            </a:r>
            <a:endParaRPr lang="en-US" sz="1450" dirty="0">
              <a:latin typeface="Arial"/>
              <a:cs typeface="Arial"/>
            </a:endParaRPr>
          </a:p>
          <a:p>
            <a:pPr marL="12700" marR="508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en-US" altLang="zh-CN" sz="1450" dirty="0">
                <a:latin typeface="Arial"/>
                <a:cs typeface="Arial"/>
              </a:rPr>
              <a:t>         </a:t>
            </a: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lang="en-US" sz="1450" dirty="0">
                <a:latin typeface="Courier New"/>
                <a:cs typeface="Courier New"/>
              </a:rPr>
              <a:t> -c</a:t>
            </a:r>
            <a:r>
              <a:rPr lang="en-US" sz="1450" spc="75" dirty="0">
                <a:latin typeface="Courier New"/>
                <a:cs typeface="Courier New"/>
              </a:rPr>
              <a:t> </a:t>
            </a:r>
            <a:r>
              <a:rPr lang="en-US" sz="1450" spc="-10" dirty="0">
                <a:latin typeface="Courier New"/>
                <a:cs typeface="Courier New"/>
              </a:rPr>
              <a:t>&lt;</a:t>
            </a:r>
            <a:r>
              <a:rPr lang="en-US" sz="1450" spc="-10" dirty="0" err="1">
                <a:latin typeface="Courier New"/>
                <a:cs typeface="Courier New"/>
              </a:rPr>
              <a:t>file_name.txt</a:t>
            </a:r>
            <a:r>
              <a:rPr lang="en-US" sz="1450" spc="-10" dirty="0">
                <a:latin typeface="Courier New"/>
                <a:cs typeface="Courier New"/>
              </a:rPr>
              <a:t>&gt;</a:t>
            </a:r>
          </a:p>
          <a:p>
            <a:pPr marL="12700" marR="22987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lang="en-US" sz="1450" dirty="0">
                <a:latin typeface="Courier New"/>
                <a:cs typeface="Courier New"/>
              </a:rPr>
              <a:t> -m</a:t>
            </a:r>
            <a:r>
              <a:rPr lang="en-US" sz="1450" dirty="0">
                <a:latin typeface="Arial"/>
                <a:cs typeface="Arial"/>
              </a:rPr>
              <a:t>:</a:t>
            </a:r>
            <a:r>
              <a:rPr lang="en-US" sz="1450" spc="35" dirty="0">
                <a:latin typeface="Arial"/>
                <a:cs typeface="Arial"/>
              </a:rPr>
              <a:t> print </a:t>
            </a:r>
            <a:r>
              <a:rPr lang="en-US" sz="1450" b="1" spc="35" dirty="0">
                <a:latin typeface="Arial"/>
                <a:cs typeface="Arial"/>
              </a:rPr>
              <a:t>number of characters</a:t>
            </a:r>
            <a:endParaRPr lang="en-US" sz="1450" dirty="0">
              <a:latin typeface="Arial"/>
              <a:cs typeface="Arial"/>
            </a:endParaRPr>
          </a:p>
          <a:p>
            <a:pPr marL="12700" marR="508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en-US" altLang="zh-CN" sz="1450" dirty="0">
                <a:latin typeface="Arial"/>
                <a:cs typeface="Arial"/>
              </a:rPr>
              <a:t>         </a:t>
            </a: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lang="en-US" sz="1450" dirty="0">
                <a:latin typeface="Courier New"/>
                <a:cs typeface="Courier New"/>
              </a:rPr>
              <a:t> -m</a:t>
            </a:r>
            <a:r>
              <a:rPr lang="en-US" sz="1450" spc="75" dirty="0">
                <a:latin typeface="Courier New"/>
                <a:cs typeface="Courier New"/>
              </a:rPr>
              <a:t> </a:t>
            </a:r>
            <a:r>
              <a:rPr lang="en-US" sz="1450" spc="-10" dirty="0">
                <a:latin typeface="Courier New"/>
                <a:cs typeface="Courier New"/>
              </a:rPr>
              <a:t>&lt;</a:t>
            </a:r>
            <a:r>
              <a:rPr lang="en-US" sz="1450" spc="-10" dirty="0" err="1">
                <a:latin typeface="Courier New"/>
                <a:cs typeface="Courier New"/>
              </a:rPr>
              <a:t>file_name.txt</a:t>
            </a:r>
            <a:r>
              <a:rPr lang="en-US" sz="1450" spc="-10" dirty="0">
                <a:latin typeface="Courier New"/>
                <a:cs typeface="Courier New"/>
              </a:rPr>
              <a:t>&gt;</a:t>
            </a:r>
          </a:p>
          <a:p>
            <a:pPr marL="12700" marR="22987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lang="en-US" sz="1450" dirty="0">
                <a:latin typeface="Courier New"/>
                <a:cs typeface="Courier New"/>
              </a:rPr>
              <a:t> -L</a:t>
            </a:r>
            <a:r>
              <a:rPr lang="en-US" sz="1450" dirty="0">
                <a:latin typeface="Arial"/>
                <a:cs typeface="Arial"/>
              </a:rPr>
              <a:t>:</a:t>
            </a:r>
            <a:r>
              <a:rPr lang="en-US" sz="1450" spc="35" dirty="0">
                <a:latin typeface="Arial"/>
                <a:cs typeface="Arial"/>
              </a:rPr>
              <a:t> print</a:t>
            </a:r>
            <a:r>
              <a:rPr lang="zh-CN" altLang="en-US" sz="1450" spc="35" dirty="0">
                <a:latin typeface="Arial"/>
                <a:cs typeface="Arial"/>
              </a:rPr>
              <a:t> </a:t>
            </a:r>
            <a:r>
              <a:rPr lang="en-HK" altLang="zh-CN" sz="1450" spc="35" dirty="0">
                <a:latin typeface="Arial"/>
                <a:cs typeface="Arial"/>
              </a:rPr>
              <a:t>the length of longest (number of characters) line</a:t>
            </a:r>
            <a:endParaRPr lang="en-US" sz="1450" dirty="0">
              <a:latin typeface="Arial"/>
              <a:cs typeface="Arial"/>
            </a:endParaRPr>
          </a:p>
          <a:p>
            <a:pPr marL="12700" marR="508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r>
              <a:rPr lang="en-US" altLang="zh-CN" sz="1450" dirty="0">
                <a:latin typeface="Arial"/>
                <a:cs typeface="Arial"/>
              </a:rPr>
              <a:t>         </a:t>
            </a:r>
            <a:r>
              <a:rPr lang="en-US" sz="1450" dirty="0" err="1">
                <a:latin typeface="Courier New"/>
                <a:cs typeface="Courier New"/>
              </a:rPr>
              <a:t>wc</a:t>
            </a:r>
            <a:r>
              <a:rPr lang="en-US" sz="1450" dirty="0">
                <a:latin typeface="Courier New"/>
                <a:cs typeface="Courier New"/>
              </a:rPr>
              <a:t> -L</a:t>
            </a:r>
            <a:r>
              <a:rPr lang="en-US" sz="1450" spc="75" dirty="0">
                <a:latin typeface="Courier New"/>
                <a:cs typeface="Courier New"/>
              </a:rPr>
              <a:t> </a:t>
            </a:r>
            <a:r>
              <a:rPr lang="en-US" sz="1450" spc="-10" dirty="0">
                <a:latin typeface="Courier New"/>
                <a:cs typeface="Courier New"/>
              </a:rPr>
              <a:t>&lt;</a:t>
            </a:r>
            <a:r>
              <a:rPr lang="en-US" sz="1450" spc="-10" dirty="0" err="1">
                <a:latin typeface="Courier New"/>
                <a:cs typeface="Courier New"/>
              </a:rPr>
              <a:t>file_name.txt</a:t>
            </a:r>
            <a:r>
              <a:rPr lang="en-US" sz="1450" spc="-10" dirty="0">
                <a:latin typeface="Courier New"/>
                <a:cs typeface="Courier New"/>
              </a:rPr>
              <a:t>&gt;</a:t>
            </a:r>
          </a:p>
          <a:p>
            <a:pPr marL="12700" marR="5080">
              <a:lnSpc>
                <a:spcPct val="174900"/>
              </a:lnSpc>
              <a:buClr>
                <a:srgbClr val="CC0000"/>
              </a:buClr>
              <a:tabLst>
                <a:tab pos="469265" algn="l"/>
              </a:tabLst>
            </a:pPr>
            <a:endParaRPr lang="en-US" sz="1450" spc="-10" dirty="0">
              <a:latin typeface="Courier New"/>
              <a:cs typeface="Courier New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05E17FF0-0F9D-9C7C-9378-3B1A18CB1F8D}"/>
              </a:ext>
            </a:extLst>
          </p:cNvPr>
          <p:cNvSpPr txBox="1"/>
          <p:nvPr/>
        </p:nvSpPr>
        <p:spPr>
          <a:xfrm>
            <a:off x="8896370" y="117845"/>
            <a:ext cx="138430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25" dirty="0">
                <a:solidFill>
                  <a:srgbClr val="CCCCCC"/>
                </a:solidFill>
                <a:latin typeface="Arial"/>
                <a:cs typeface="Arial"/>
              </a:rPr>
              <a:t>10</a:t>
            </a:r>
            <a:endParaRPr sz="800">
              <a:latin typeface="Arial"/>
              <a:cs typeface="Arial"/>
            </a:endParaRPr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945C4AE3-034D-F213-3350-371D9D5C741C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</p:spTree>
    <p:extLst>
      <p:ext uri="{BB962C8B-B14F-4D97-AF65-F5344CB8AC3E}">
        <p14:creationId xmlns:p14="http://schemas.microsoft.com/office/powerpoint/2010/main" val="19722687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91441" y="717068"/>
            <a:ext cx="8271559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5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n-lt"/>
              </a:rPr>
              <a:t>Commands</a:t>
            </a:r>
            <a:r>
              <a:rPr sz="3200" spc="-20" dirty="0">
                <a:latin typeface="+mn-lt"/>
              </a:rPr>
              <a:t> </a:t>
            </a:r>
            <a:r>
              <a:rPr sz="3200" dirty="0">
                <a:latin typeface="+mn-lt"/>
              </a:rPr>
              <a:t>for</a:t>
            </a:r>
            <a:r>
              <a:rPr sz="3200" spc="-15" dirty="0">
                <a:latin typeface="+mn-lt"/>
              </a:rPr>
              <a:t> </a:t>
            </a:r>
            <a:r>
              <a:rPr sz="3200" dirty="0">
                <a:latin typeface="+mn-lt"/>
              </a:rPr>
              <a:t>Files</a:t>
            </a:r>
            <a:r>
              <a:rPr sz="3200" spc="-10" dirty="0">
                <a:latin typeface="+mn-lt"/>
              </a:rPr>
              <a:t> </a:t>
            </a:r>
            <a:r>
              <a:rPr lang="en-US" altLang="zh-CN" sz="3200" spc="-10" dirty="0">
                <a:latin typeface="+mj-lt"/>
              </a:rPr>
              <a:t>–</a:t>
            </a:r>
            <a:r>
              <a:rPr sz="3200" spc="-10" dirty="0">
                <a:latin typeface="+mn-lt"/>
              </a:rPr>
              <a:t> </a:t>
            </a:r>
            <a:r>
              <a:rPr sz="3200" dirty="0">
                <a:latin typeface="+mn-lt"/>
              </a:rPr>
              <a:t>Reading</a:t>
            </a:r>
            <a:r>
              <a:rPr sz="3200" spc="-15" dirty="0">
                <a:latin typeface="+mn-lt"/>
              </a:rPr>
              <a:t> </a:t>
            </a:r>
            <a:r>
              <a:rPr sz="3200" spc="-10" dirty="0">
                <a:latin typeface="+mn-lt"/>
              </a:rPr>
              <a:t>Files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02880" y="1535962"/>
            <a:ext cx="4789805" cy="8594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>
              <a:lnSpc>
                <a:spcPct val="150000"/>
              </a:lnSpc>
              <a:spcBef>
                <a:spcPts val="100"/>
              </a:spcBef>
              <a:tabLst>
                <a:tab pos="1041400" algn="l"/>
              </a:tabLst>
            </a:pPr>
            <a:r>
              <a:rPr sz="1800" spc="-20" dirty="0">
                <a:latin typeface="Courier New"/>
                <a:cs typeface="Courier New"/>
              </a:rPr>
              <a:t>less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&lt;filename&gt;</a:t>
            </a:r>
            <a:endParaRPr lang="en-US" dirty="0">
              <a:latin typeface="Courier New"/>
              <a:cs typeface="Courier New"/>
            </a:endParaRPr>
          </a:p>
          <a:p>
            <a:pPr marL="641350" indent="-285750">
              <a:lnSpc>
                <a:spcPct val="15000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1041400" algn="l"/>
              </a:tabLst>
            </a:pPr>
            <a:r>
              <a:rPr sz="2000" spc="-10" dirty="0">
                <a:latin typeface="+mn-lt"/>
                <a:cs typeface="Arial"/>
              </a:rPr>
              <a:t>Example</a:t>
            </a:r>
            <a:r>
              <a:rPr sz="2000" spc="-10" dirty="0">
                <a:latin typeface="+mn-lt"/>
                <a:cs typeface="Courier New"/>
              </a:rPr>
              <a:t>:</a:t>
            </a:r>
            <a:r>
              <a:rPr lang="en-US" sz="2000" spc="-10" dirty="0">
                <a:latin typeface="+mn-lt"/>
                <a:cs typeface="Courier New"/>
              </a:rPr>
              <a:t> </a:t>
            </a:r>
            <a:r>
              <a:rPr sz="1800" spc="-20" dirty="0">
                <a:latin typeface="Courier New"/>
                <a:cs typeface="Courier New"/>
              </a:rPr>
              <a:t>less</a:t>
            </a:r>
            <a:r>
              <a:rPr lang="en-US" spc="-20" dirty="0">
                <a:latin typeface="Courier New"/>
                <a:cs typeface="Courier New"/>
              </a:rPr>
              <a:t> </a:t>
            </a:r>
            <a:r>
              <a:rPr sz="1800" spc="-10" dirty="0" err="1">
                <a:latin typeface="Courier New"/>
                <a:cs typeface="Courier New"/>
              </a:rPr>
              <a:t>stuff.txt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2619" y="2657461"/>
            <a:ext cx="5453381" cy="2585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buClr>
                <a:srgbClr val="CC0000"/>
              </a:buClr>
              <a:tabLst>
                <a:tab pos="354965" algn="l"/>
              </a:tabLst>
            </a:pPr>
            <a:r>
              <a:rPr lang="en-US" sz="3200" b="1" baseline="1543" dirty="0">
                <a:latin typeface="+mn-lt"/>
                <a:cs typeface="Arial"/>
              </a:rPr>
              <a:t>Navigating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  <a:buClr>
                <a:srgbClr val="CC0000"/>
              </a:buClr>
              <a:tabLst>
                <a:tab pos="354965" algn="l"/>
              </a:tabLst>
            </a:pPr>
            <a:endParaRPr lang="en-US" sz="3200" b="1" baseline="1543" dirty="0">
              <a:latin typeface="+mn-lt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lang="en-US" sz="3200" baseline="1543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sz="3200" baseline="1543" dirty="0">
                <a:latin typeface="Courier New" panose="02070309020205020404" pitchFamily="49" charset="0"/>
                <a:cs typeface="Courier New" panose="02070309020205020404" pitchFamily="49" charset="0"/>
              </a:rPr>
              <a:t>pacebar</a:t>
            </a:r>
            <a:r>
              <a:rPr sz="3200" baseline="1543" dirty="0">
                <a:latin typeface="+mn-lt"/>
                <a:cs typeface="Arial"/>
              </a:rPr>
              <a:t>: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go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to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lang="en-HK" sz="3200" spc="-7" baseline="1543" dirty="0">
                <a:latin typeface="+mn-lt"/>
                <a:cs typeface="Arial"/>
              </a:rPr>
              <a:t>the </a:t>
            </a:r>
            <a:r>
              <a:rPr sz="3200" baseline="1543" dirty="0">
                <a:latin typeface="+mn-lt"/>
                <a:cs typeface="Arial"/>
              </a:rPr>
              <a:t>next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spc="-30" baseline="1543" dirty="0">
                <a:latin typeface="+mn-lt"/>
                <a:cs typeface="Arial"/>
              </a:rPr>
              <a:t>page</a:t>
            </a:r>
            <a:endParaRPr sz="3200" baseline="1543" dirty="0">
              <a:latin typeface="+mn-lt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lang="en-US" sz="3200" baseline="1543" dirty="0">
                <a:latin typeface="+mn-lt"/>
                <a:cs typeface="Arial"/>
              </a:rPr>
              <a:t>         </a:t>
            </a:r>
            <a:r>
              <a:rPr lang="en-US" sz="3200" baseline="1543" dirty="0"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  <a:r>
              <a:rPr lang="en-US" sz="3200" baseline="1543" dirty="0">
                <a:latin typeface="+mn-lt"/>
                <a:cs typeface="Arial"/>
              </a:rPr>
              <a:t>          </a:t>
            </a:r>
            <a:r>
              <a:rPr sz="3200" baseline="1543" dirty="0">
                <a:latin typeface="+mn-lt"/>
                <a:cs typeface="Arial"/>
              </a:rPr>
              <a:t>: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go back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a </a:t>
            </a:r>
            <a:r>
              <a:rPr sz="3200" spc="-30" baseline="1543" dirty="0">
                <a:latin typeface="+mn-lt"/>
                <a:cs typeface="Arial"/>
              </a:rPr>
              <a:t>page</a:t>
            </a:r>
            <a:endParaRPr sz="3200" baseline="1543" dirty="0">
              <a:latin typeface="+mn-lt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lang="en-US" sz="3200" baseline="1543" dirty="0">
                <a:latin typeface="+mn-lt"/>
                <a:cs typeface="Arial"/>
              </a:rPr>
              <a:t>         </a:t>
            </a:r>
            <a:r>
              <a:rPr sz="3200" baseline="1543" dirty="0">
                <a:latin typeface="Courier New" panose="02070309020205020404" pitchFamily="49" charset="0"/>
                <a:cs typeface="Courier New" panose="02070309020205020404" pitchFamily="49" charset="0"/>
              </a:rPr>
              <a:t>q</a:t>
            </a:r>
            <a:r>
              <a:rPr lang="en-US" sz="3200" baseline="1543" dirty="0">
                <a:latin typeface="+mn-lt"/>
                <a:cs typeface="Arial"/>
              </a:rPr>
              <a:t>          </a:t>
            </a:r>
            <a:r>
              <a:rPr sz="3200" baseline="1543" dirty="0">
                <a:latin typeface="+mn-lt"/>
                <a:cs typeface="Arial"/>
              </a:rPr>
              <a:t>: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quit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back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to </a:t>
            </a:r>
            <a:r>
              <a:rPr sz="3200" spc="-15" baseline="1543" dirty="0">
                <a:latin typeface="+mn-lt"/>
                <a:cs typeface="Arial"/>
              </a:rPr>
              <a:t>shell</a:t>
            </a:r>
            <a:endParaRPr sz="3200" baseline="1543" dirty="0">
              <a:latin typeface="+mn-lt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5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lang="en-US" sz="3200" baseline="1543" dirty="0">
                <a:latin typeface="+mn-lt"/>
                <a:cs typeface="Arial"/>
              </a:rPr>
              <a:t>         </a:t>
            </a:r>
            <a:r>
              <a:rPr sz="3200" baseline="1543" dirty="0">
                <a:latin typeface="Courier New" panose="02070309020205020404" pitchFamily="49" charset="0"/>
                <a:cs typeface="Courier New" panose="02070309020205020404" pitchFamily="49" charset="0"/>
              </a:rPr>
              <a:t>v</a:t>
            </a:r>
            <a:r>
              <a:rPr lang="en-US" sz="3200" baseline="1543" dirty="0">
                <a:latin typeface="+mn-lt"/>
                <a:cs typeface="Arial"/>
              </a:rPr>
              <a:t>          </a:t>
            </a:r>
            <a:r>
              <a:rPr sz="3200" baseline="1543" dirty="0">
                <a:latin typeface="+mn-lt"/>
                <a:cs typeface="Arial"/>
              </a:rPr>
              <a:t>: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open file in </a:t>
            </a:r>
            <a:r>
              <a:rPr sz="3200" spc="-15" baseline="1543" dirty="0">
                <a:latin typeface="+mn-lt"/>
                <a:cs typeface="Arial"/>
              </a:rPr>
              <a:t>editor</a:t>
            </a:r>
            <a:endParaRPr sz="3200" baseline="1543" dirty="0">
              <a:latin typeface="+mn-lt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91441" y="5556411"/>
            <a:ext cx="47898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98500" algn="l"/>
                <a:tab pos="1109980" algn="l"/>
                <a:tab pos="2755900" algn="l"/>
              </a:tabLst>
            </a:pPr>
            <a:r>
              <a:rPr sz="1800" spc="-20" dirty="0">
                <a:latin typeface="Courier New"/>
                <a:cs typeface="Courier New"/>
              </a:rPr>
              <a:t>less</a:t>
            </a:r>
            <a:r>
              <a:rPr sz="1800" dirty="0">
                <a:latin typeface="Courier New"/>
                <a:cs typeface="Courier New"/>
              </a:rPr>
              <a:t>	-</a:t>
            </a:r>
            <a:r>
              <a:rPr sz="1800" spc="-50" dirty="0">
                <a:latin typeface="Courier New"/>
                <a:cs typeface="Courier New"/>
              </a:rPr>
              <a:t>N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&lt;filename&gt;: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dirty="0">
                <a:latin typeface="Arial"/>
                <a:cs typeface="Arial"/>
              </a:rPr>
              <a:t>shows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line </a:t>
            </a:r>
            <a:r>
              <a:rPr sz="1800" spc="-10" dirty="0">
                <a:latin typeface="Arial"/>
                <a:cs typeface="Arial"/>
              </a:rPr>
              <a:t>numbers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903910" y="117845"/>
            <a:ext cx="12382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40" dirty="0">
                <a:solidFill>
                  <a:srgbClr val="CCCCCC"/>
                </a:solidFill>
                <a:latin typeface="Arial"/>
                <a:cs typeface="Arial"/>
              </a:rPr>
              <a:t>11</a:t>
            </a:r>
            <a:endParaRPr sz="800">
              <a:latin typeface="Arial"/>
              <a:cs typeface="Arial"/>
            </a:endParaRP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FE674341-86C7-AA1E-E5FC-277AD05E0966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42619" y="771257"/>
            <a:ext cx="520827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6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</a:rPr>
              <a:t>Code</a:t>
            </a:r>
            <a:r>
              <a:rPr sz="3200" spc="-20" dirty="0">
                <a:latin typeface="+mj-lt"/>
              </a:rPr>
              <a:t> </a:t>
            </a:r>
            <a:r>
              <a:rPr sz="3200" dirty="0">
                <a:latin typeface="+mj-lt"/>
              </a:rPr>
              <a:t>Editors</a:t>
            </a:r>
            <a:r>
              <a:rPr sz="3200" spc="-10" dirty="0">
                <a:latin typeface="+mj-lt"/>
              </a:rPr>
              <a:t> </a:t>
            </a:r>
            <a:r>
              <a:rPr lang="en-US" altLang="zh-CN" sz="3200" spc="-10" dirty="0">
                <a:latin typeface="+mj-lt"/>
              </a:rPr>
              <a:t>–</a:t>
            </a:r>
            <a:r>
              <a:rPr sz="3200" spc="-10" dirty="0">
                <a:latin typeface="+mj-lt"/>
              </a:rPr>
              <a:t> </a:t>
            </a:r>
            <a:r>
              <a:rPr lang="en-US" sz="3200" b="0" spc="-25" dirty="0">
                <a:latin typeface="Courier New" panose="02070309020205020404" pitchFamily="49" charset="0"/>
                <a:cs typeface="Courier New" panose="02070309020205020404" pitchFamily="49" charset="0"/>
              </a:rPr>
              <a:t>vim</a:t>
            </a:r>
            <a:endParaRPr sz="3200" b="0" spc="-25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91441" y="1471416"/>
            <a:ext cx="3446779" cy="74251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3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14325" algn="l"/>
              </a:tabLst>
            </a:pPr>
            <a:r>
              <a:rPr sz="2325" baseline="3584" dirty="0">
                <a:latin typeface="Courier New"/>
                <a:cs typeface="Courier New"/>
              </a:rPr>
              <a:t>vi</a:t>
            </a:r>
            <a:r>
              <a:rPr sz="2325" spc="202" baseline="3584" dirty="0">
                <a:latin typeface="Courier New"/>
                <a:cs typeface="Courier New"/>
              </a:rPr>
              <a:t> </a:t>
            </a:r>
            <a:r>
              <a:rPr sz="2325" baseline="3584" dirty="0">
                <a:latin typeface="Courier New"/>
                <a:cs typeface="Courier New"/>
              </a:rPr>
              <a:t>&lt;filename</a:t>
            </a:r>
            <a:r>
              <a:rPr sz="2600" baseline="3584" dirty="0">
                <a:latin typeface="+mn-lt"/>
                <a:cs typeface="Courier New"/>
              </a:rPr>
              <a:t>&gt;:</a:t>
            </a:r>
            <a:r>
              <a:rPr sz="2600" spc="209" baseline="3584" dirty="0">
                <a:latin typeface="+mn-lt"/>
                <a:cs typeface="Courier New"/>
              </a:rPr>
              <a:t> </a:t>
            </a:r>
            <a:r>
              <a:rPr sz="2600" baseline="3584" dirty="0">
                <a:latin typeface="+mn-lt"/>
                <a:cs typeface="Arial"/>
              </a:rPr>
              <a:t>opens</a:t>
            </a:r>
            <a:r>
              <a:rPr sz="2600" spc="82" baseline="3584" dirty="0">
                <a:latin typeface="+mn-lt"/>
                <a:cs typeface="Arial"/>
              </a:rPr>
              <a:t> </a:t>
            </a:r>
            <a:r>
              <a:rPr sz="2600" baseline="3584" dirty="0">
                <a:latin typeface="+mn-lt"/>
                <a:cs typeface="Arial"/>
              </a:rPr>
              <a:t>vi</a:t>
            </a:r>
            <a:r>
              <a:rPr sz="2600" spc="89" baseline="3584" dirty="0">
                <a:latin typeface="+mn-lt"/>
                <a:cs typeface="Arial"/>
              </a:rPr>
              <a:t> </a:t>
            </a:r>
            <a:r>
              <a:rPr sz="2600" spc="-15" baseline="3584" dirty="0">
                <a:latin typeface="+mn-lt"/>
                <a:cs typeface="Arial"/>
              </a:rPr>
              <a:t>editor</a:t>
            </a:r>
            <a:endParaRPr sz="2600" baseline="3584" dirty="0">
              <a:latin typeface="+mn-lt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465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14325" algn="l"/>
              </a:tabLst>
            </a:pPr>
            <a:r>
              <a:rPr sz="2600" baseline="1792" dirty="0">
                <a:latin typeface="+mn-lt"/>
                <a:cs typeface="Arial"/>
              </a:rPr>
              <a:t>Two</a:t>
            </a:r>
            <a:r>
              <a:rPr sz="2600" spc="-44" baseline="1792" dirty="0">
                <a:latin typeface="+mn-lt"/>
                <a:cs typeface="Arial"/>
              </a:rPr>
              <a:t> </a:t>
            </a:r>
            <a:r>
              <a:rPr sz="2600" spc="-15" baseline="1792" dirty="0">
                <a:latin typeface="+mn-lt"/>
                <a:cs typeface="Arial"/>
              </a:rPr>
              <a:t>modes:</a:t>
            </a:r>
            <a:endParaRPr sz="2600" baseline="1792" dirty="0">
              <a:latin typeface="+mn-lt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48641" y="2306052"/>
            <a:ext cx="127635" cy="69786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550">
              <a:latin typeface="Lucida Grande"/>
              <a:cs typeface="Lucida Grande"/>
            </a:endParaRPr>
          </a:p>
          <a:p>
            <a:pPr marL="12700">
              <a:lnSpc>
                <a:spcPct val="100000"/>
              </a:lnSpc>
              <a:spcBef>
                <a:spcPts val="1535"/>
              </a:spcBef>
            </a:pPr>
            <a:r>
              <a:rPr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550">
              <a:latin typeface="Lucida Grande"/>
              <a:cs typeface="Lucida Gran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50394" y="2293675"/>
            <a:ext cx="2626995" cy="69786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550" dirty="0">
                <a:latin typeface="Courier New"/>
                <a:cs typeface="Courier New"/>
              </a:rPr>
              <a:t>i:</a:t>
            </a:r>
            <a:r>
              <a:rPr sz="1550" spc="-440" dirty="0">
                <a:latin typeface="Courier New"/>
                <a:cs typeface="Courier New"/>
              </a:rPr>
              <a:t> </a:t>
            </a:r>
            <a:r>
              <a:rPr sz="1550" dirty="0">
                <a:latin typeface="Arial"/>
                <a:cs typeface="Arial"/>
              </a:rPr>
              <a:t>switches</a:t>
            </a:r>
            <a:r>
              <a:rPr sz="1550" spc="65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to</a:t>
            </a:r>
            <a:r>
              <a:rPr sz="1550" spc="60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insert</a:t>
            </a:r>
            <a:r>
              <a:rPr sz="1550" spc="65" dirty="0">
                <a:latin typeface="Arial"/>
                <a:cs typeface="Arial"/>
              </a:rPr>
              <a:t> </a:t>
            </a:r>
            <a:r>
              <a:rPr sz="1550" spc="-20" dirty="0">
                <a:latin typeface="Arial"/>
                <a:cs typeface="Arial"/>
              </a:rPr>
              <a:t>mode</a:t>
            </a:r>
            <a:endParaRPr sz="155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35"/>
              </a:spcBef>
            </a:pPr>
            <a:r>
              <a:rPr sz="1550" dirty="0">
                <a:latin typeface="Courier New"/>
                <a:cs typeface="Courier New"/>
              </a:rPr>
              <a:t>ESC:</a:t>
            </a:r>
            <a:r>
              <a:rPr sz="1550" spc="110" dirty="0">
                <a:latin typeface="Courier New"/>
                <a:cs typeface="Courier New"/>
              </a:rPr>
              <a:t> </a:t>
            </a:r>
            <a:r>
              <a:rPr sz="1550" dirty="0">
                <a:latin typeface="Arial"/>
                <a:cs typeface="Arial"/>
              </a:rPr>
              <a:t>go</a:t>
            </a:r>
            <a:r>
              <a:rPr sz="1550" spc="45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back</a:t>
            </a:r>
            <a:r>
              <a:rPr sz="1550" spc="45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to</a:t>
            </a:r>
            <a:r>
              <a:rPr sz="1550" spc="50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EDIT</a:t>
            </a:r>
            <a:r>
              <a:rPr sz="1550" spc="20" dirty="0">
                <a:latin typeface="Arial"/>
                <a:cs typeface="Arial"/>
              </a:rPr>
              <a:t> </a:t>
            </a:r>
            <a:r>
              <a:rPr sz="1550" spc="-20" dirty="0">
                <a:latin typeface="Arial"/>
                <a:cs typeface="Arial"/>
              </a:rPr>
              <a:t>mode</a:t>
            </a:r>
            <a:endParaRPr sz="155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91441" y="3158465"/>
            <a:ext cx="2962275" cy="28341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3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14325" algn="l"/>
              </a:tabLst>
            </a:pPr>
            <a:r>
              <a:rPr sz="2600" baseline="1792" dirty="0">
                <a:latin typeface="+mn-lt"/>
                <a:cs typeface="Arial"/>
              </a:rPr>
              <a:t>Some</a:t>
            </a:r>
            <a:r>
              <a:rPr sz="2600" spc="104" baseline="1792" dirty="0">
                <a:latin typeface="+mn-lt"/>
                <a:cs typeface="Arial"/>
              </a:rPr>
              <a:t> </a:t>
            </a:r>
            <a:r>
              <a:rPr sz="2600" baseline="1792" dirty="0">
                <a:latin typeface="+mn-lt"/>
                <a:cs typeface="Arial"/>
              </a:rPr>
              <a:t>EDIT</a:t>
            </a:r>
            <a:r>
              <a:rPr sz="2600" spc="67" baseline="1792" dirty="0">
                <a:latin typeface="+mn-lt"/>
                <a:cs typeface="Arial"/>
              </a:rPr>
              <a:t> </a:t>
            </a:r>
            <a:r>
              <a:rPr sz="2600" baseline="1792" dirty="0">
                <a:latin typeface="+mn-lt"/>
                <a:cs typeface="Arial"/>
              </a:rPr>
              <a:t>mode</a:t>
            </a:r>
            <a:r>
              <a:rPr sz="2600" spc="112" baseline="1792" dirty="0">
                <a:latin typeface="+mn-lt"/>
                <a:cs typeface="Arial"/>
              </a:rPr>
              <a:t> </a:t>
            </a:r>
            <a:r>
              <a:rPr sz="2600" spc="-15" baseline="1792" dirty="0">
                <a:latin typeface="+mn-lt"/>
                <a:cs typeface="Arial"/>
              </a:rPr>
              <a:t>commands</a:t>
            </a:r>
            <a:endParaRPr sz="2600" baseline="1792" dirty="0">
              <a:latin typeface="+mn-lt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48641" y="3538104"/>
            <a:ext cx="127635" cy="24206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550" dirty="0">
              <a:latin typeface="Lucida Grande"/>
              <a:cs typeface="Lucida Grande"/>
            </a:endParaRPr>
          </a:p>
          <a:p>
            <a:pPr marL="12700">
              <a:lnSpc>
                <a:spcPct val="100000"/>
              </a:lnSpc>
              <a:spcBef>
                <a:spcPts val="1535"/>
              </a:spcBef>
            </a:pPr>
            <a:r>
              <a:rPr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550" dirty="0">
              <a:latin typeface="Lucida Grande"/>
              <a:cs typeface="Lucida Grande"/>
            </a:endParaRPr>
          </a:p>
          <a:p>
            <a:pPr marL="12700">
              <a:lnSpc>
                <a:spcPct val="100000"/>
              </a:lnSpc>
              <a:spcBef>
                <a:spcPts val="1530"/>
              </a:spcBef>
            </a:pPr>
            <a:r>
              <a:rPr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550" dirty="0">
              <a:latin typeface="Lucida Grande"/>
              <a:cs typeface="Lucida Grande"/>
            </a:endParaRPr>
          </a:p>
          <a:p>
            <a:pPr marL="12700">
              <a:lnSpc>
                <a:spcPct val="100000"/>
              </a:lnSpc>
              <a:spcBef>
                <a:spcPts val="1530"/>
              </a:spcBef>
            </a:pPr>
            <a:r>
              <a:rPr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550" dirty="0">
              <a:latin typeface="Lucida Grande"/>
              <a:cs typeface="Lucida Grande"/>
            </a:endParaRPr>
          </a:p>
          <a:p>
            <a:pPr marL="12700">
              <a:lnSpc>
                <a:spcPct val="100000"/>
              </a:lnSpc>
              <a:spcBef>
                <a:spcPts val="1530"/>
              </a:spcBef>
            </a:pPr>
            <a:r>
              <a:rPr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550" dirty="0">
              <a:latin typeface="Lucida Grande"/>
              <a:cs typeface="Lucida Grande"/>
            </a:endParaRPr>
          </a:p>
          <a:p>
            <a:pPr marL="12700">
              <a:lnSpc>
                <a:spcPct val="100000"/>
              </a:lnSpc>
              <a:spcBef>
                <a:spcPts val="1530"/>
              </a:spcBef>
            </a:pPr>
            <a:r>
              <a:rPr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550" dirty="0">
              <a:latin typeface="Lucida Grande"/>
              <a:cs typeface="Lucida Gran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50394" y="3558961"/>
            <a:ext cx="2203322" cy="23695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550" dirty="0">
                <a:latin typeface="Courier New"/>
                <a:cs typeface="Courier New"/>
              </a:rPr>
              <a:t>:q</a:t>
            </a:r>
            <a:r>
              <a:rPr sz="1550" spc="-475" dirty="0">
                <a:latin typeface="Courier New"/>
                <a:cs typeface="Courier New"/>
              </a:rPr>
              <a:t> </a:t>
            </a:r>
            <a:r>
              <a:rPr lang="en-US" sz="1550" spc="-475" dirty="0">
                <a:latin typeface="Courier New"/>
                <a:cs typeface="Courier New"/>
              </a:rPr>
              <a:t>  </a:t>
            </a:r>
            <a:r>
              <a:rPr sz="1550" dirty="0">
                <a:latin typeface="Arial"/>
                <a:cs typeface="Arial"/>
              </a:rPr>
              <a:t>:</a:t>
            </a:r>
            <a:r>
              <a:rPr sz="1550" spc="30" dirty="0">
                <a:latin typeface="Arial"/>
                <a:cs typeface="Arial"/>
              </a:rPr>
              <a:t> </a:t>
            </a:r>
            <a:r>
              <a:rPr sz="1550" spc="-20" dirty="0">
                <a:latin typeface="Arial"/>
                <a:cs typeface="Arial"/>
              </a:rPr>
              <a:t>quit</a:t>
            </a:r>
            <a:endParaRPr sz="155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35"/>
              </a:spcBef>
            </a:pPr>
            <a:r>
              <a:rPr sz="1550" dirty="0">
                <a:latin typeface="Courier New"/>
                <a:cs typeface="Courier New"/>
              </a:rPr>
              <a:t>:q!</a:t>
            </a:r>
            <a:r>
              <a:rPr sz="1550" spc="-459" dirty="0">
                <a:latin typeface="Courier New"/>
                <a:cs typeface="Courier New"/>
              </a:rPr>
              <a:t> </a:t>
            </a:r>
            <a:r>
              <a:rPr sz="1550" dirty="0">
                <a:latin typeface="Arial"/>
                <a:cs typeface="Arial"/>
              </a:rPr>
              <a:t>:</a:t>
            </a:r>
            <a:r>
              <a:rPr sz="1550" spc="45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force</a:t>
            </a:r>
            <a:r>
              <a:rPr sz="1550" spc="45" dirty="0">
                <a:latin typeface="Arial"/>
                <a:cs typeface="Arial"/>
              </a:rPr>
              <a:t> </a:t>
            </a:r>
            <a:r>
              <a:rPr sz="1550" spc="-20" dirty="0">
                <a:latin typeface="Arial"/>
                <a:cs typeface="Arial"/>
              </a:rPr>
              <a:t>quit</a:t>
            </a:r>
            <a:endParaRPr sz="155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30"/>
              </a:spcBef>
            </a:pPr>
            <a:r>
              <a:rPr sz="1550" dirty="0">
                <a:latin typeface="Courier New"/>
                <a:cs typeface="Courier New"/>
              </a:rPr>
              <a:t>:wq</a:t>
            </a:r>
            <a:r>
              <a:rPr sz="1550" spc="-455" dirty="0">
                <a:latin typeface="Courier New"/>
                <a:cs typeface="Courier New"/>
              </a:rPr>
              <a:t> </a:t>
            </a:r>
            <a:r>
              <a:rPr sz="1550" dirty="0">
                <a:latin typeface="Arial"/>
                <a:cs typeface="Arial"/>
              </a:rPr>
              <a:t>:</a:t>
            </a:r>
            <a:r>
              <a:rPr sz="1550" spc="50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write</a:t>
            </a:r>
            <a:r>
              <a:rPr sz="1550" spc="45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and</a:t>
            </a:r>
            <a:r>
              <a:rPr sz="1550" spc="50" dirty="0">
                <a:latin typeface="Arial"/>
                <a:cs typeface="Arial"/>
              </a:rPr>
              <a:t> </a:t>
            </a:r>
            <a:r>
              <a:rPr sz="1550" spc="-20" dirty="0">
                <a:latin typeface="Arial"/>
                <a:cs typeface="Arial"/>
              </a:rPr>
              <a:t>quit</a:t>
            </a:r>
            <a:endParaRPr sz="1550" dirty="0">
              <a:latin typeface="Arial"/>
              <a:cs typeface="Arial"/>
            </a:endParaRPr>
          </a:p>
          <a:p>
            <a:pPr marL="12700" marR="338455">
              <a:lnSpc>
                <a:spcPct val="182300"/>
              </a:lnSpc>
            </a:pPr>
            <a:r>
              <a:rPr lang="en-US" sz="1550" dirty="0">
                <a:latin typeface="Courier New"/>
                <a:cs typeface="Courier New"/>
              </a:rPr>
              <a:t>d</a:t>
            </a:r>
            <a:r>
              <a:rPr sz="1550" dirty="0">
                <a:latin typeface="Courier New"/>
                <a:cs typeface="Courier New"/>
              </a:rPr>
              <a:t>d</a:t>
            </a:r>
            <a:r>
              <a:rPr sz="1550" spc="-459" dirty="0">
                <a:latin typeface="Courier New"/>
                <a:cs typeface="Courier New"/>
              </a:rPr>
              <a:t> </a:t>
            </a:r>
            <a:r>
              <a:rPr lang="en-US" sz="1550" spc="-459" dirty="0">
                <a:latin typeface="Courier New"/>
                <a:cs typeface="Courier New"/>
              </a:rPr>
              <a:t>  </a:t>
            </a:r>
            <a:r>
              <a:rPr sz="1550" dirty="0">
                <a:latin typeface="Arial"/>
                <a:cs typeface="Arial"/>
              </a:rPr>
              <a:t>:</a:t>
            </a:r>
            <a:r>
              <a:rPr sz="1550" spc="40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delete</a:t>
            </a:r>
            <a:r>
              <a:rPr sz="1550" spc="40" dirty="0">
                <a:latin typeface="Arial"/>
                <a:cs typeface="Arial"/>
              </a:rPr>
              <a:t> </a:t>
            </a:r>
            <a:r>
              <a:rPr lang="en-US" sz="1550" spc="40" dirty="0">
                <a:latin typeface="Arial"/>
                <a:cs typeface="Arial"/>
              </a:rPr>
              <a:t>this </a:t>
            </a:r>
            <a:r>
              <a:rPr sz="1550" spc="-20" dirty="0">
                <a:latin typeface="Arial"/>
                <a:cs typeface="Arial"/>
              </a:rPr>
              <a:t>line </a:t>
            </a:r>
            <a:endParaRPr lang="en-US" sz="1550" spc="-20" dirty="0">
              <a:latin typeface="Arial"/>
              <a:cs typeface="Arial"/>
            </a:endParaRPr>
          </a:p>
          <a:p>
            <a:pPr marL="12700" marR="338455">
              <a:lnSpc>
                <a:spcPct val="182300"/>
              </a:lnSpc>
            </a:pPr>
            <a:r>
              <a:rPr sz="1550" dirty="0">
                <a:latin typeface="Courier New"/>
                <a:cs typeface="Courier New"/>
              </a:rPr>
              <a:t>5G</a:t>
            </a:r>
            <a:r>
              <a:rPr sz="1550" spc="-470" dirty="0">
                <a:latin typeface="Courier New"/>
                <a:cs typeface="Courier New"/>
              </a:rPr>
              <a:t> </a:t>
            </a:r>
            <a:r>
              <a:rPr lang="en-US" sz="1550" spc="-470" dirty="0">
                <a:latin typeface="Courier New"/>
                <a:cs typeface="Courier New"/>
              </a:rPr>
              <a:t>  </a:t>
            </a:r>
            <a:r>
              <a:rPr sz="1550" dirty="0">
                <a:latin typeface="Arial"/>
                <a:cs typeface="Arial"/>
              </a:rPr>
              <a:t>:</a:t>
            </a:r>
            <a:r>
              <a:rPr sz="1550" spc="30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go</a:t>
            </a:r>
            <a:r>
              <a:rPr sz="1550" spc="30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to</a:t>
            </a:r>
            <a:r>
              <a:rPr sz="1550" spc="30" dirty="0">
                <a:latin typeface="Arial"/>
                <a:cs typeface="Arial"/>
              </a:rPr>
              <a:t> </a:t>
            </a:r>
            <a:r>
              <a:rPr sz="1550" dirty="0">
                <a:latin typeface="Arial"/>
                <a:cs typeface="Arial"/>
              </a:rPr>
              <a:t>line</a:t>
            </a:r>
            <a:r>
              <a:rPr sz="1550" spc="30" dirty="0">
                <a:latin typeface="Arial"/>
                <a:cs typeface="Arial"/>
              </a:rPr>
              <a:t> </a:t>
            </a:r>
            <a:r>
              <a:rPr sz="1550" spc="-50" dirty="0">
                <a:latin typeface="Arial"/>
                <a:cs typeface="Arial"/>
              </a:rPr>
              <a:t>5 </a:t>
            </a:r>
            <a:endParaRPr lang="en-US" sz="1550" spc="-50" dirty="0">
              <a:latin typeface="Arial"/>
              <a:cs typeface="Arial"/>
            </a:endParaRPr>
          </a:p>
          <a:p>
            <a:pPr marL="12700" marR="338455">
              <a:lnSpc>
                <a:spcPct val="182300"/>
              </a:lnSpc>
            </a:pPr>
            <a:r>
              <a:rPr sz="1550" dirty="0">
                <a:latin typeface="Courier New"/>
                <a:cs typeface="Courier New"/>
              </a:rPr>
              <a:t>u</a:t>
            </a:r>
            <a:r>
              <a:rPr sz="1550" spc="-484" dirty="0">
                <a:latin typeface="Courier New"/>
                <a:cs typeface="Courier New"/>
              </a:rPr>
              <a:t> </a:t>
            </a:r>
            <a:r>
              <a:rPr lang="en-US" sz="1550" spc="-484" dirty="0">
                <a:latin typeface="Courier New"/>
                <a:cs typeface="Courier New"/>
              </a:rPr>
              <a:t>    </a:t>
            </a:r>
            <a:r>
              <a:rPr sz="1550" dirty="0">
                <a:latin typeface="Arial"/>
                <a:cs typeface="Arial"/>
              </a:rPr>
              <a:t>:</a:t>
            </a:r>
            <a:r>
              <a:rPr sz="1550" spc="20" dirty="0">
                <a:latin typeface="Arial"/>
                <a:cs typeface="Arial"/>
              </a:rPr>
              <a:t> </a:t>
            </a:r>
            <a:r>
              <a:rPr sz="1550" spc="-20" dirty="0">
                <a:latin typeface="Arial"/>
                <a:cs typeface="Arial"/>
              </a:rPr>
              <a:t>undo</a:t>
            </a:r>
            <a:endParaRPr sz="155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896370" y="117845"/>
            <a:ext cx="138430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25" dirty="0">
                <a:solidFill>
                  <a:srgbClr val="CCCCCC"/>
                </a:solidFill>
                <a:latin typeface="Arial"/>
                <a:cs typeface="Arial"/>
              </a:rPr>
              <a:t>12</a:t>
            </a:r>
            <a:endParaRPr sz="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007584" y="1816552"/>
            <a:ext cx="5099150" cy="116442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 algn="ctr">
              <a:lnSpc>
                <a:spcPts val="2100"/>
              </a:lnSpc>
              <a:spcBef>
                <a:spcPts val="219"/>
              </a:spcBef>
            </a:pPr>
            <a:r>
              <a:rPr lang="en-US" sz="1800" b="1" dirty="0">
                <a:highlight>
                  <a:srgbClr val="FFFF00"/>
                </a:highlight>
                <a:latin typeface="Arial"/>
                <a:cs typeface="Arial"/>
              </a:rPr>
              <a:t>VERY IMPORTANT!</a:t>
            </a:r>
          </a:p>
          <a:p>
            <a:pPr marL="12700" marR="5080" algn="ctr">
              <a:lnSpc>
                <a:spcPts val="2100"/>
              </a:lnSpc>
              <a:spcBef>
                <a:spcPts val="219"/>
              </a:spcBef>
            </a:pPr>
            <a:r>
              <a:rPr sz="1800" dirty="0">
                <a:latin typeface="Arial"/>
                <a:cs typeface="Arial"/>
              </a:rPr>
              <a:t>If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you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want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learn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more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lang="en-US" sz="1800" spc="-5" dirty="0">
                <a:latin typeface="Courier New" panose="02070309020205020404" pitchFamily="49" charset="0"/>
                <a:cs typeface="Courier New" panose="02070309020205020404" pitchFamily="49" charset="0"/>
              </a:rPr>
              <a:t>vim</a:t>
            </a:r>
          </a:p>
          <a:p>
            <a:pPr marL="12700" marR="5080" algn="ctr">
              <a:lnSpc>
                <a:spcPts val="2100"/>
              </a:lnSpc>
              <a:spcBef>
                <a:spcPts val="219"/>
              </a:spcBef>
            </a:pPr>
            <a:r>
              <a:rPr sz="1800" spc="-10" dirty="0">
                <a:latin typeface="Arial"/>
                <a:cs typeface="Arial"/>
              </a:rPr>
              <a:t>commands </a:t>
            </a:r>
            <a:r>
              <a:rPr sz="1800" dirty="0">
                <a:latin typeface="Arial"/>
                <a:cs typeface="Arial"/>
              </a:rPr>
              <a:t>or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need </a:t>
            </a:r>
            <a:r>
              <a:rPr sz="1800" spc="-10" dirty="0">
                <a:latin typeface="Arial"/>
                <a:cs typeface="Arial"/>
              </a:rPr>
              <a:t>help:</a:t>
            </a:r>
            <a:endParaRPr sz="1800" dirty="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30"/>
              </a:spcBef>
            </a:pPr>
            <a:r>
              <a:rPr lang="en-HK" sz="1800" dirty="0">
                <a:latin typeface="Arial"/>
                <a:cs typeface="Arial"/>
                <a:hlinkClick r:id="rId2"/>
              </a:rPr>
              <a:t>https://</a:t>
            </a:r>
            <a:r>
              <a:rPr lang="en-HK" sz="1800" dirty="0" err="1">
                <a:latin typeface="Arial"/>
                <a:cs typeface="Arial"/>
                <a:hlinkClick r:id="rId2"/>
              </a:rPr>
              <a:t>www.cs.colostate.edu</a:t>
            </a:r>
            <a:r>
              <a:rPr lang="en-HK" sz="1800" dirty="0">
                <a:latin typeface="Arial"/>
                <a:cs typeface="Arial"/>
                <a:hlinkClick r:id="rId2"/>
              </a:rPr>
              <a:t>/</a:t>
            </a:r>
            <a:r>
              <a:rPr lang="en-HK" sz="1800" dirty="0" err="1">
                <a:latin typeface="Arial"/>
                <a:cs typeface="Arial"/>
                <a:hlinkClick r:id="rId2"/>
              </a:rPr>
              <a:t>helpdocs</a:t>
            </a:r>
            <a:r>
              <a:rPr lang="en-HK" sz="1800" dirty="0">
                <a:latin typeface="Arial"/>
                <a:cs typeface="Arial"/>
                <a:hlinkClick r:id="rId2"/>
              </a:rPr>
              <a:t>/</a:t>
            </a:r>
            <a:r>
              <a:rPr lang="en-HK" sz="1800" dirty="0" err="1">
                <a:latin typeface="Arial"/>
                <a:cs typeface="Arial"/>
                <a:hlinkClick r:id="rId2"/>
              </a:rPr>
              <a:t>vi.html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3" name="object 2">
            <a:extLst>
              <a:ext uri="{FF2B5EF4-FFF2-40B4-BE49-F238E27FC236}">
                <a16:creationId xmlns:a16="http://schemas.microsoft.com/office/drawing/2014/main" id="{D44E2448-EAE4-34E8-E58D-ACD92D4B4272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9169A796-0DE6-53B4-97D1-037774E2C5D3}"/>
              </a:ext>
            </a:extLst>
          </p:cNvPr>
          <p:cNvSpPr txBox="1"/>
          <p:nvPr/>
        </p:nvSpPr>
        <p:spPr>
          <a:xfrm>
            <a:off x="3627834" y="3536308"/>
            <a:ext cx="127635" cy="1978747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550" dirty="0">
              <a:latin typeface="Lucida Grande"/>
              <a:cs typeface="Lucida Grande"/>
            </a:endParaRPr>
          </a:p>
          <a:p>
            <a:pPr marL="12700">
              <a:lnSpc>
                <a:spcPct val="100000"/>
              </a:lnSpc>
              <a:spcBef>
                <a:spcPts val="1535"/>
              </a:spcBef>
            </a:pPr>
            <a:r>
              <a:rPr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550" dirty="0">
              <a:latin typeface="Lucida Grande"/>
              <a:cs typeface="Lucida Grande"/>
            </a:endParaRPr>
          </a:p>
          <a:p>
            <a:pPr marL="12700">
              <a:lnSpc>
                <a:spcPct val="100000"/>
              </a:lnSpc>
              <a:spcBef>
                <a:spcPts val="1530"/>
              </a:spcBef>
            </a:pPr>
            <a:r>
              <a:rPr lang="en-HK"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</a:p>
          <a:p>
            <a:pPr marL="12700">
              <a:lnSpc>
                <a:spcPct val="100000"/>
              </a:lnSpc>
              <a:spcBef>
                <a:spcPts val="1530"/>
              </a:spcBef>
            </a:pPr>
            <a:r>
              <a:rPr lang="en-HK"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</a:p>
          <a:p>
            <a:pPr marL="12700">
              <a:lnSpc>
                <a:spcPct val="100000"/>
              </a:lnSpc>
              <a:spcBef>
                <a:spcPts val="1530"/>
              </a:spcBef>
            </a:pPr>
            <a:r>
              <a:rPr lang="en-HK" sz="1550" spc="1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550" dirty="0">
              <a:latin typeface="Lucida Grande"/>
              <a:cs typeface="Lucida Grande"/>
            </a:endParaRPr>
          </a:p>
        </p:txBody>
      </p:sp>
      <p:sp>
        <p:nvSpPr>
          <p:cNvPr id="14" name="object 9">
            <a:extLst>
              <a:ext uri="{FF2B5EF4-FFF2-40B4-BE49-F238E27FC236}">
                <a16:creationId xmlns:a16="http://schemas.microsoft.com/office/drawing/2014/main" id="{879B56D9-F6BB-90F6-3119-73B21EA73C0E}"/>
              </a:ext>
            </a:extLst>
          </p:cNvPr>
          <p:cNvSpPr txBox="1"/>
          <p:nvPr/>
        </p:nvSpPr>
        <p:spPr>
          <a:xfrm>
            <a:off x="3938220" y="3558961"/>
            <a:ext cx="2691180" cy="240963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HK" sz="1550" dirty="0">
                <a:latin typeface="Courier New"/>
                <a:cs typeface="Courier New"/>
              </a:rPr>
              <a:t>G</a:t>
            </a:r>
            <a:r>
              <a:rPr sz="1550" spc="-475" dirty="0">
                <a:latin typeface="Courier New"/>
                <a:cs typeface="Courier New"/>
              </a:rPr>
              <a:t> </a:t>
            </a:r>
            <a:r>
              <a:rPr lang="en-US" sz="1550" spc="-475" dirty="0">
                <a:latin typeface="Courier New"/>
                <a:cs typeface="Courier New"/>
              </a:rPr>
              <a:t>  </a:t>
            </a:r>
            <a:r>
              <a:rPr sz="1550" dirty="0">
                <a:latin typeface="Arial"/>
                <a:cs typeface="Arial"/>
              </a:rPr>
              <a:t>:</a:t>
            </a:r>
            <a:r>
              <a:rPr sz="1550" spc="30" dirty="0">
                <a:latin typeface="Arial"/>
                <a:cs typeface="Arial"/>
              </a:rPr>
              <a:t> </a:t>
            </a:r>
            <a:r>
              <a:rPr lang="en-US" sz="1550" spc="-20" dirty="0">
                <a:latin typeface="Arial"/>
                <a:cs typeface="Arial"/>
              </a:rPr>
              <a:t>go to the last line</a:t>
            </a:r>
            <a:endParaRPr sz="155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35"/>
              </a:spcBef>
            </a:pPr>
            <a:r>
              <a:rPr lang="en-US" altLang="zh-CN" sz="1550" dirty="0">
                <a:latin typeface="Courier New" panose="02070309020205020404" pitchFamily="49" charset="0"/>
                <a:cs typeface="Courier New" panose="02070309020205020404" pitchFamily="49" charset="0"/>
              </a:rPr>
              <a:t>gg</a:t>
            </a:r>
            <a:r>
              <a:rPr lang="zh-CN" altLang="en-US" sz="1550" dirty="0">
                <a:latin typeface="Arial"/>
                <a:cs typeface="Arial"/>
              </a:rPr>
              <a:t> </a:t>
            </a:r>
            <a:r>
              <a:rPr lang="en-US" altLang="zh-CN" sz="1550" dirty="0">
                <a:latin typeface="Arial"/>
                <a:cs typeface="Arial"/>
              </a:rPr>
              <a:t>:</a:t>
            </a:r>
            <a:r>
              <a:rPr lang="en-US" sz="1550" dirty="0">
                <a:latin typeface="Arial"/>
                <a:cs typeface="Arial"/>
              </a:rPr>
              <a:t> go to the first line</a:t>
            </a:r>
          </a:p>
          <a:p>
            <a:pPr marL="12700">
              <a:spcBef>
                <a:spcPts val="1535"/>
              </a:spcBef>
            </a:pPr>
            <a:r>
              <a:rPr lang="en-US" altLang="zh-CN" sz="1550" dirty="0">
                <a:latin typeface="Courier New" panose="02070309020205020404" pitchFamily="49" charset="0"/>
                <a:cs typeface="Courier New" panose="02070309020205020404" pitchFamily="49" charset="0"/>
              </a:rPr>
              <a:t>o</a:t>
            </a:r>
            <a:r>
              <a:rPr lang="en-US" altLang="zh-CN" sz="1550" dirty="0">
                <a:latin typeface="Arial"/>
                <a:cs typeface="Arial"/>
              </a:rPr>
              <a:t>   :</a:t>
            </a:r>
            <a:r>
              <a:rPr lang="en-US" sz="1550" dirty="0">
                <a:latin typeface="Arial"/>
                <a:cs typeface="Arial"/>
              </a:rPr>
              <a:t> make a new line below</a:t>
            </a:r>
          </a:p>
          <a:p>
            <a:pPr marL="12700">
              <a:spcBef>
                <a:spcPts val="1535"/>
              </a:spcBef>
            </a:pPr>
            <a:r>
              <a:rPr lang="en-US" altLang="zh-CN" sz="1550" dirty="0">
                <a:latin typeface="Courier New" panose="02070309020205020404" pitchFamily="49" charset="0"/>
                <a:cs typeface="Courier New" panose="02070309020205020404" pitchFamily="49" charset="0"/>
              </a:rPr>
              <a:t>5j</a:t>
            </a:r>
            <a:r>
              <a:rPr lang="en-US" altLang="zh-CN" sz="1550" dirty="0">
                <a:latin typeface="Arial"/>
                <a:cs typeface="Arial"/>
              </a:rPr>
              <a:t> :</a:t>
            </a:r>
            <a:r>
              <a:rPr lang="en-US" sz="1550" dirty="0">
                <a:latin typeface="Arial"/>
                <a:cs typeface="Arial"/>
              </a:rPr>
              <a:t> jump 5 lines below</a:t>
            </a:r>
          </a:p>
          <a:p>
            <a:pPr marL="12700">
              <a:spcBef>
                <a:spcPts val="1535"/>
              </a:spcBef>
            </a:pPr>
            <a:r>
              <a:rPr lang="en-US" altLang="zh-CN" sz="1550" dirty="0">
                <a:latin typeface="Courier New" panose="02070309020205020404" pitchFamily="49" charset="0"/>
                <a:cs typeface="Courier New" panose="02070309020205020404" pitchFamily="49" charset="0"/>
              </a:rPr>
              <a:t>5k</a:t>
            </a:r>
            <a:r>
              <a:rPr lang="en-US" altLang="zh-CN" sz="1550" dirty="0">
                <a:latin typeface="Arial"/>
                <a:cs typeface="Arial"/>
              </a:rPr>
              <a:t> :</a:t>
            </a:r>
            <a:r>
              <a:rPr lang="en-US" sz="1550" dirty="0">
                <a:latin typeface="Arial"/>
                <a:cs typeface="Arial"/>
              </a:rPr>
              <a:t> go back 5 lines above</a:t>
            </a:r>
          </a:p>
          <a:p>
            <a:pPr marL="12700">
              <a:spcBef>
                <a:spcPts val="1535"/>
              </a:spcBef>
            </a:pPr>
            <a:endParaRPr lang="en-US" sz="15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5800" y="685800"/>
            <a:ext cx="520827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800" spc="-10" dirty="0">
                <a:latin typeface="+mj-lt"/>
              </a:rPr>
              <a:t>Outline</a:t>
            </a:r>
            <a:endParaRPr sz="3800" spc="-10" dirty="0">
              <a:latin typeface="+mj-l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42619" y="1371600"/>
            <a:ext cx="5478780" cy="44289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ts val="384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252729" algn="l"/>
              </a:tabLst>
            </a:pPr>
            <a:r>
              <a:rPr sz="2600" dirty="0">
                <a:latin typeface="+mn-lt"/>
                <a:cs typeface="Arial"/>
              </a:rPr>
              <a:t>Introduction</a:t>
            </a:r>
            <a:r>
              <a:rPr sz="2600" spc="-15" dirty="0">
                <a:latin typeface="+mn-lt"/>
                <a:cs typeface="Arial"/>
              </a:rPr>
              <a:t> </a:t>
            </a:r>
            <a:r>
              <a:rPr sz="2600" dirty="0">
                <a:latin typeface="+mn-lt"/>
                <a:cs typeface="Arial"/>
              </a:rPr>
              <a:t>to</a:t>
            </a:r>
            <a:r>
              <a:rPr sz="2600" spc="-10" dirty="0">
                <a:latin typeface="+mn-lt"/>
                <a:cs typeface="Arial"/>
              </a:rPr>
              <a:t> </a:t>
            </a:r>
            <a:r>
              <a:rPr lang="en-HK" sz="2600" spc="-10" dirty="0">
                <a:latin typeface="+mn-lt"/>
                <a:cs typeface="Arial"/>
              </a:rPr>
              <a:t>Linux</a:t>
            </a:r>
            <a:r>
              <a:rPr lang="en-US" altLang="zh-CN" sz="2600" spc="-10" dirty="0">
                <a:latin typeface="+mn-lt"/>
                <a:cs typeface="Arial"/>
              </a:rPr>
              <a:t>/</a:t>
            </a:r>
            <a:r>
              <a:rPr sz="2600" spc="-20" dirty="0">
                <a:latin typeface="+mn-lt"/>
                <a:cs typeface="Arial"/>
              </a:rPr>
              <a:t>U</a:t>
            </a:r>
            <a:r>
              <a:rPr lang="en-HK" sz="2600" spc="-20" dirty="0">
                <a:latin typeface="+mn-lt"/>
                <a:cs typeface="Arial"/>
              </a:rPr>
              <a:t>nix</a:t>
            </a:r>
          </a:p>
          <a:p>
            <a:pPr marL="469900" indent="-457200">
              <a:lnSpc>
                <a:spcPts val="384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252729" algn="l"/>
              </a:tabLst>
            </a:pPr>
            <a:r>
              <a:rPr sz="2600" dirty="0">
                <a:latin typeface="+mn-lt"/>
                <a:cs typeface="Arial"/>
              </a:rPr>
              <a:t>The</a:t>
            </a:r>
            <a:r>
              <a:rPr sz="2600" spc="-15" dirty="0">
                <a:latin typeface="+mn-lt"/>
                <a:cs typeface="Arial"/>
              </a:rPr>
              <a:t> </a:t>
            </a:r>
            <a:r>
              <a:rPr lang="en-HK" sz="2600" spc="-20" dirty="0">
                <a:latin typeface="+mn-lt"/>
                <a:cs typeface="Arial"/>
              </a:rPr>
              <a:t>Linux</a:t>
            </a:r>
            <a:r>
              <a:rPr sz="2600" spc="-5" dirty="0">
                <a:latin typeface="+mn-lt"/>
                <a:cs typeface="Arial"/>
              </a:rPr>
              <a:t> </a:t>
            </a:r>
            <a:r>
              <a:rPr sz="2600" spc="-20" dirty="0">
                <a:latin typeface="+mn-lt"/>
                <a:cs typeface="Arial"/>
              </a:rPr>
              <a:t>Shell</a:t>
            </a:r>
            <a:endParaRPr lang="en-US" sz="2600" spc="-20" dirty="0">
              <a:latin typeface="+mn-lt"/>
              <a:cs typeface="Arial"/>
            </a:endParaRPr>
          </a:p>
          <a:p>
            <a:pPr marL="469900" indent="-457200">
              <a:lnSpc>
                <a:spcPts val="384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252729" algn="l"/>
              </a:tabLst>
            </a:pPr>
            <a:r>
              <a:rPr lang="en-HK" sz="2600" dirty="0">
                <a:latin typeface="+mn-lt"/>
                <a:cs typeface="Arial"/>
              </a:rPr>
              <a:t>Files and Directories</a:t>
            </a:r>
          </a:p>
          <a:p>
            <a:pPr marL="469900" indent="-457200">
              <a:lnSpc>
                <a:spcPts val="384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252729" algn="l"/>
              </a:tabLst>
            </a:pPr>
            <a:r>
              <a:rPr sz="2600" dirty="0">
                <a:latin typeface="+mn-lt"/>
                <a:cs typeface="Arial"/>
              </a:rPr>
              <a:t>Navigating</a:t>
            </a:r>
            <a:r>
              <a:rPr sz="2600" spc="-65" dirty="0">
                <a:latin typeface="+mn-lt"/>
                <a:cs typeface="Arial"/>
              </a:rPr>
              <a:t> </a:t>
            </a:r>
            <a:r>
              <a:rPr sz="2600" dirty="0">
                <a:latin typeface="+mn-lt"/>
                <a:cs typeface="Arial"/>
              </a:rPr>
              <a:t>Through</a:t>
            </a:r>
            <a:r>
              <a:rPr sz="2600" spc="-5" dirty="0">
                <a:latin typeface="+mn-lt"/>
                <a:cs typeface="Arial"/>
              </a:rPr>
              <a:t> </a:t>
            </a:r>
            <a:r>
              <a:rPr sz="2600" spc="-10" dirty="0">
                <a:latin typeface="+mn-lt"/>
                <a:cs typeface="Arial"/>
              </a:rPr>
              <a:t>Directories</a:t>
            </a:r>
            <a:endParaRPr lang="en-US" sz="2600" spc="-10" dirty="0">
              <a:latin typeface="+mn-lt"/>
              <a:cs typeface="Arial"/>
            </a:endParaRPr>
          </a:p>
          <a:p>
            <a:pPr marL="469900" indent="-457200">
              <a:lnSpc>
                <a:spcPts val="384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252729" algn="l"/>
              </a:tabLst>
            </a:pPr>
            <a:r>
              <a:rPr sz="2600" dirty="0">
                <a:latin typeface="+mn-lt"/>
                <a:cs typeface="Arial"/>
              </a:rPr>
              <a:t>Commands</a:t>
            </a:r>
            <a:r>
              <a:rPr sz="2600" spc="-25" dirty="0">
                <a:latin typeface="+mn-lt"/>
                <a:cs typeface="Arial"/>
              </a:rPr>
              <a:t> </a:t>
            </a:r>
            <a:r>
              <a:rPr sz="2600" dirty="0">
                <a:latin typeface="+mn-lt"/>
                <a:cs typeface="Arial"/>
              </a:rPr>
              <a:t>for</a:t>
            </a:r>
            <a:r>
              <a:rPr sz="2600" spc="-10" dirty="0">
                <a:latin typeface="+mn-lt"/>
                <a:cs typeface="Arial"/>
              </a:rPr>
              <a:t> Files</a:t>
            </a:r>
            <a:endParaRPr lang="en-US" sz="2600" spc="-10" dirty="0">
              <a:latin typeface="+mn-lt"/>
              <a:cs typeface="Arial"/>
            </a:endParaRPr>
          </a:p>
          <a:p>
            <a:pPr marL="469900" indent="-457200">
              <a:lnSpc>
                <a:spcPts val="384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252729" algn="l"/>
              </a:tabLst>
            </a:pPr>
            <a:r>
              <a:rPr sz="2600" dirty="0">
                <a:latin typeface="+mn-lt"/>
                <a:cs typeface="Arial"/>
              </a:rPr>
              <a:t>Code </a:t>
            </a:r>
            <a:r>
              <a:rPr sz="2600" spc="-10" dirty="0">
                <a:latin typeface="+mn-lt"/>
                <a:cs typeface="Arial"/>
              </a:rPr>
              <a:t>Editors</a:t>
            </a:r>
            <a:endParaRPr lang="en-US" sz="2600" spc="-10" dirty="0">
              <a:latin typeface="+mn-lt"/>
              <a:cs typeface="Arial"/>
            </a:endParaRPr>
          </a:p>
          <a:p>
            <a:pPr marL="469900" indent="-457200">
              <a:lnSpc>
                <a:spcPts val="384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252729" algn="l"/>
              </a:tabLst>
            </a:pPr>
            <a:r>
              <a:rPr sz="2600" dirty="0">
                <a:latin typeface="+mn-lt"/>
                <a:cs typeface="Arial"/>
              </a:rPr>
              <a:t>Security</a:t>
            </a:r>
            <a:r>
              <a:rPr sz="2600" spc="-30" dirty="0">
                <a:latin typeface="+mn-lt"/>
                <a:cs typeface="Arial"/>
              </a:rPr>
              <a:t> </a:t>
            </a:r>
            <a:r>
              <a:rPr sz="2600" dirty="0">
                <a:latin typeface="+mn-lt"/>
                <a:cs typeface="Arial"/>
              </a:rPr>
              <a:t>and</a:t>
            </a:r>
            <a:r>
              <a:rPr sz="2600" spc="-145" dirty="0">
                <a:latin typeface="+mn-lt"/>
                <a:cs typeface="Arial"/>
              </a:rPr>
              <a:t> </a:t>
            </a:r>
            <a:r>
              <a:rPr sz="2600" dirty="0">
                <a:latin typeface="+mn-lt"/>
                <a:cs typeface="Arial"/>
              </a:rPr>
              <a:t>Access</a:t>
            </a:r>
            <a:r>
              <a:rPr sz="2600" spc="-15" dirty="0">
                <a:latin typeface="+mn-lt"/>
                <a:cs typeface="Arial"/>
              </a:rPr>
              <a:t> </a:t>
            </a:r>
            <a:r>
              <a:rPr sz="2600" spc="-10" dirty="0">
                <a:latin typeface="+mn-lt"/>
                <a:cs typeface="Arial"/>
              </a:rPr>
              <a:t>Rights</a:t>
            </a:r>
            <a:endParaRPr lang="en-US" sz="2600" spc="-10" dirty="0">
              <a:latin typeface="+mn-lt"/>
              <a:cs typeface="Arial"/>
            </a:endParaRPr>
          </a:p>
          <a:p>
            <a:pPr marL="469900" indent="-457200">
              <a:lnSpc>
                <a:spcPts val="384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252729" algn="l"/>
              </a:tabLst>
            </a:pPr>
            <a:r>
              <a:rPr lang="en-HK" sz="2600" dirty="0">
                <a:latin typeface="+mn-lt"/>
                <a:cs typeface="Arial"/>
              </a:rPr>
              <a:t>Check Manuals</a:t>
            </a:r>
          </a:p>
          <a:p>
            <a:pPr marL="469900" indent="-457200">
              <a:lnSpc>
                <a:spcPts val="384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252729" algn="l"/>
              </a:tabLst>
            </a:pPr>
            <a:r>
              <a:rPr sz="2600" dirty="0">
                <a:latin typeface="+mn-lt"/>
                <a:cs typeface="Arial"/>
              </a:rPr>
              <a:t>Zipping</a:t>
            </a:r>
            <a:r>
              <a:rPr sz="2600" spc="-15" dirty="0">
                <a:latin typeface="+mn-lt"/>
                <a:cs typeface="Arial"/>
              </a:rPr>
              <a:t> </a:t>
            </a:r>
            <a:r>
              <a:rPr sz="2600" dirty="0">
                <a:latin typeface="+mn-lt"/>
                <a:cs typeface="Arial"/>
              </a:rPr>
              <a:t>Files</a:t>
            </a:r>
            <a:r>
              <a:rPr sz="2600" spc="-10" dirty="0">
                <a:latin typeface="+mn-lt"/>
                <a:cs typeface="Arial"/>
              </a:rPr>
              <a:t> </a:t>
            </a:r>
            <a:r>
              <a:rPr sz="2600" dirty="0">
                <a:latin typeface="+mn-lt"/>
                <a:cs typeface="Arial"/>
              </a:rPr>
              <a:t>and </a:t>
            </a:r>
            <a:r>
              <a:rPr sz="2600" spc="-10" dirty="0">
                <a:latin typeface="+mn-lt"/>
                <a:cs typeface="Arial"/>
              </a:rPr>
              <a:t>Directories</a:t>
            </a:r>
            <a:endParaRPr sz="2600" dirty="0">
              <a:latin typeface="+mn-lt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2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42619" y="771257"/>
            <a:ext cx="520827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6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</a:rPr>
              <a:t>Code</a:t>
            </a:r>
            <a:r>
              <a:rPr sz="3200" spc="-20" dirty="0">
                <a:latin typeface="+mj-lt"/>
              </a:rPr>
              <a:t> </a:t>
            </a:r>
            <a:r>
              <a:rPr sz="3200" dirty="0">
                <a:latin typeface="+mj-lt"/>
              </a:rPr>
              <a:t>Editors</a:t>
            </a:r>
            <a:r>
              <a:rPr sz="3200" spc="-10" dirty="0">
                <a:latin typeface="+mj-lt"/>
              </a:rPr>
              <a:t> </a:t>
            </a:r>
            <a:r>
              <a:rPr lang="en-US" altLang="zh-CN" sz="3200" spc="-10" dirty="0">
                <a:latin typeface="+mj-lt"/>
              </a:rPr>
              <a:t>–</a:t>
            </a:r>
            <a:r>
              <a:rPr sz="3200" spc="-10" dirty="0">
                <a:latin typeface="+mj-lt"/>
              </a:rPr>
              <a:t> </a:t>
            </a:r>
            <a:r>
              <a:rPr sz="3200" b="0" spc="-10" dirty="0">
                <a:latin typeface="Courier New" panose="02070309020205020404" pitchFamily="49" charset="0"/>
                <a:cs typeface="Courier New" panose="02070309020205020404" pitchFamily="49" charset="0"/>
              </a:rPr>
              <a:t>emacs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91441" y="1477062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>
              <a:latin typeface="Lucida Grande"/>
              <a:cs typeface="Lucida Gran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34341" y="1310701"/>
            <a:ext cx="6404659" cy="9142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5500"/>
              </a:lnSpc>
              <a:spcBef>
                <a:spcPts val="100"/>
              </a:spcBef>
              <a:tabLst>
                <a:tab pos="835660" algn="l"/>
                <a:tab pos="2481580" algn="l"/>
              </a:tabLst>
            </a:pPr>
            <a:r>
              <a:rPr sz="1800" spc="-10" dirty="0">
                <a:latin typeface="Courier New"/>
                <a:cs typeface="Courier New"/>
              </a:rPr>
              <a:t>emacs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&lt;filename&gt;: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Arial"/>
                <a:cs typeface="Arial"/>
              </a:rPr>
              <a:t>starts emacs</a:t>
            </a:r>
            <a:r>
              <a:rPr lang="en-US" sz="1800" spc="-10" dirty="0">
                <a:latin typeface="Arial"/>
                <a:cs typeface="Arial"/>
              </a:rPr>
              <a:t> or open a file</a:t>
            </a: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35"/>
              </a:spcBef>
            </a:pPr>
            <a:r>
              <a:rPr sz="1800" dirty="0">
                <a:latin typeface="Arial"/>
                <a:cs typeface="Arial"/>
              </a:rPr>
              <a:t>Some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emacs</a:t>
            </a:r>
            <a:r>
              <a:rPr sz="1800" spc="-10" dirty="0">
                <a:latin typeface="Arial"/>
                <a:cs typeface="Arial"/>
              </a:rPr>
              <a:t> commands</a:t>
            </a:r>
            <a:r>
              <a:rPr lang="en-US" sz="1800" spc="-10" dirty="0">
                <a:latin typeface="Arial"/>
                <a:cs typeface="Arial"/>
              </a:rPr>
              <a:t> (</a:t>
            </a:r>
            <a:r>
              <a:rPr lang="en-HK" sz="1800" dirty="0">
                <a:latin typeface="Courier New"/>
                <a:cs typeface="Courier New"/>
              </a:rPr>
              <a:t>C</a:t>
            </a:r>
            <a:r>
              <a:rPr lang="en-US" sz="1800" spc="-10" dirty="0">
                <a:latin typeface="Arial"/>
                <a:cs typeface="Arial"/>
              </a:rPr>
              <a:t> is the </a:t>
            </a:r>
            <a:r>
              <a:rPr lang="en-US" sz="1800" spc="-10" dirty="0">
                <a:latin typeface="Courier New" panose="02070309020205020404" pitchFamily="49" charset="0"/>
                <a:cs typeface="Courier New" panose="02070309020205020404" pitchFamily="49" charset="0"/>
              </a:rPr>
              <a:t>Ctrl/Control</a:t>
            </a:r>
            <a:r>
              <a:rPr lang="en-US" sz="1800" spc="-10" dirty="0">
                <a:latin typeface="Arial"/>
                <a:cs typeface="Arial"/>
              </a:rPr>
              <a:t> key)</a:t>
            </a:r>
            <a:r>
              <a:rPr sz="1800" spc="-10" dirty="0">
                <a:latin typeface="Arial"/>
                <a:cs typeface="Arial"/>
              </a:rPr>
              <a:t>: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1441" y="1925270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 dirty="0">
              <a:latin typeface="Lucida Grande"/>
              <a:cs typeface="Lucida Gran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34341" y="2340075"/>
            <a:ext cx="4652059" cy="25343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indent="-285750">
              <a:lnSpc>
                <a:spcPct val="15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  <a:tab pos="1783080" algn="l"/>
              </a:tabLst>
            </a:pPr>
            <a:r>
              <a:rPr lang="en-HK" sz="1800" dirty="0">
                <a:latin typeface="Courier New"/>
                <a:cs typeface="Courier New"/>
              </a:rPr>
              <a:t>C-f     </a:t>
            </a:r>
            <a:r>
              <a:rPr lang="en-HK" sz="1800" dirty="0">
                <a:latin typeface="Arial"/>
                <a:cs typeface="Arial"/>
              </a:rPr>
              <a:t>:</a:t>
            </a:r>
            <a:r>
              <a:rPr lang="en-HK" sz="1800" spc="-20" dirty="0">
                <a:latin typeface="Arial"/>
                <a:cs typeface="Arial"/>
              </a:rPr>
              <a:t> </a:t>
            </a:r>
            <a:r>
              <a:rPr lang="en-HK" spc="-20" dirty="0">
                <a:latin typeface="Arial"/>
                <a:cs typeface="Arial"/>
              </a:rPr>
              <a:t>Move to the next character</a:t>
            </a:r>
          </a:p>
          <a:p>
            <a:pPr marL="298450" indent="-285750">
              <a:lnSpc>
                <a:spcPct val="15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  <a:tab pos="1783080" algn="l"/>
              </a:tabLst>
            </a:pPr>
            <a:r>
              <a:rPr lang="en-HK" sz="1800" dirty="0">
                <a:latin typeface="Courier New"/>
                <a:cs typeface="Courier New"/>
              </a:rPr>
              <a:t>C-b     </a:t>
            </a:r>
            <a:r>
              <a:rPr lang="en-HK" sz="1800" dirty="0">
                <a:latin typeface="Arial"/>
                <a:cs typeface="Arial"/>
              </a:rPr>
              <a:t>:</a:t>
            </a:r>
            <a:r>
              <a:rPr lang="en-HK" sz="1800" spc="-20" dirty="0">
                <a:latin typeface="Arial"/>
                <a:cs typeface="Arial"/>
              </a:rPr>
              <a:t> </a:t>
            </a:r>
            <a:r>
              <a:rPr lang="en-HK" spc="-20" dirty="0">
                <a:latin typeface="Arial"/>
                <a:cs typeface="Arial"/>
              </a:rPr>
              <a:t>Move backward to a character</a:t>
            </a:r>
            <a:endParaRPr lang="en-US" sz="1800" dirty="0">
              <a:latin typeface="Courier New"/>
              <a:cs typeface="Courier New"/>
            </a:endParaRPr>
          </a:p>
          <a:p>
            <a:pPr marL="298450" indent="-285750">
              <a:lnSpc>
                <a:spcPct val="15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  <a:tab pos="1783080" algn="l"/>
              </a:tabLst>
            </a:pPr>
            <a:r>
              <a:rPr lang="en-HK" sz="1800" dirty="0">
                <a:latin typeface="Courier New"/>
                <a:cs typeface="Courier New"/>
              </a:rPr>
              <a:t>C-n     </a:t>
            </a:r>
            <a:r>
              <a:rPr lang="en-HK" sz="1800" dirty="0">
                <a:latin typeface="Arial"/>
                <a:cs typeface="Arial"/>
              </a:rPr>
              <a:t>:</a:t>
            </a:r>
            <a:r>
              <a:rPr lang="en-HK" sz="1800" spc="-20" dirty="0">
                <a:latin typeface="Arial"/>
                <a:cs typeface="Arial"/>
              </a:rPr>
              <a:t> </a:t>
            </a:r>
            <a:r>
              <a:rPr lang="en-HK" spc="-20" dirty="0">
                <a:latin typeface="Arial"/>
                <a:cs typeface="Arial"/>
              </a:rPr>
              <a:t>Move</a:t>
            </a:r>
            <a:r>
              <a:rPr lang="zh-CN" altLang="en-US" spc="-20" dirty="0">
                <a:latin typeface="Arial"/>
                <a:cs typeface="Arial"/>
              </a:rPr>
              <a:t> </a:t>
            </a:r>
            <a:r>
              <a:rPr lang="en-US" altLang="zh-CN" spc="-20" dirty="0">
                <a:latin typeface="Arial"/>
                <a:cs typeface="Arial"/>
              </a:rPr>
              <a:t>to the next line</a:t>
            </a:r>
          </a:p>
          <a:p>
            <a:pPr marL="298450" indent="-285750">
              <a:lnSpc>
                <a:spcPct val="15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  <a:tab pos="1783080" algn="l"/>
              </a:tabLst>
            </a:pPr>
            <a:r>
              <a:rPr lang="en-HK" sz="1800" dirty="0">
                <a:latin typeface="Courier New"/>
                <a:cs typeface="Courier New"/>
              </a:rPr>
              <a:t>C-p     </a:t>
            </a:r>
            <a:r>
              <a:rPr lang="en-HK" sz="1800" dirty="0">
                <a:latin typeface="Arial"/>
                <a:cs typeface="Arial"/>
              </a:rPr>
              <a:t>:</a:t>
            </a:r>
            <a:r>
              <a:rPr lang="en-HK" sz="1800" spc="-20" dirty="0">
                <a:latin typeface="Arial"/>
                <a:cs typeface="Arial"/>
              </a:rPr>
              <a:t> </a:t>
            </a:r>
            <a:r>
              <a:rPr lang="en-HK" spc="-20" dirty="0">
                <a:latin typeface="Arial"/>
                <a:cs typeface="Arial"/>
              </a:rPr>
              <a:t>Move</a:t>
            </a:r>
            <a:r>
              <a:rPr lang="zh-CN" altLang="en-US" spc="-20" dirty="0">
                <a:latin typeface="Arial"/>
                <a:cs typeface="Arial"/>
              </a:rPr>
              <a:t> </a:t>
            </a:r>
            <a:r>
              <a:rPr lang="en-US" altLang="zh-CN" spc="-20" dirty="0">
                <a:latin typeface="Arial"/>
                <a:cs typeface="Arial"/>
              </a:rPr>
              <a:t>to the previous</a:t>
            </a:r>
            <a:r>
              <a:rPr lang="zh-CN" altLang="en-US" spc="-20" dirty="0">
                <a:latin typeface="Arial"/>
                <a:cs typeface="Arial"/>
              </a:rPr>
              <a:t> </a:t>
            </a:r>
            <a:r>
              <a:rPr lang="en-US" altLang="zh-CN" spc="-20" dirty="0">
                <a:latin typeface="Arial"/>
                <a:cs typeface="Arial"/>
              </a:rPr>
              <a:t>line</a:t>
            </a:r>
            <a:endParaRPr lang="en-HK" sz="1800" dirty="0">
              <a:latin typeface="Courier New"/>
              <a:cs typeface="Courier New"/>
            </a:endParaRPr>
          </a:p>
          <a:p>
            <a:pPr marL="298450" indent="-285750">
              <a:lnSpc>
                <a:spcPct val="15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  <a:tab pos="1783080" algn="l"/>
              </a:tabLst>
            </a:pPr>
            <a:r>
              <a:rPr sz="1800" dirty="0">
                <a:latin typeface="Courier New"/>
                <a:cs typeface="Courier New"/>
              </a:rPr>
              <a:t>C-</a:t>
            </a:r>
            <a:r>
              <a:rPr sz="1800" spc="-50" dirty="0">
                <a:latin typeface="Courier New"/>
                <a:cs typeface="Courier New"/>
              </a:rPr>
              <a:t>x</a:t>
            </a:r>
            <a:r>
              <a:rPr lang="en-US" spc="-50" dirty="0">
                <a:latin typeface="Courier New"/>
                <a:cs typeface="Courier New"/>
              </a:rPr>
              <a:t> </a:t>
            </a:r>
            <a:r>
              <a:rPr sz="1800" dirty="0">
                <a:latin typeface="Courier New"/>
                <a:cs typeface="Courier New"/>
              </a:rPr>
              <a:t>C-s</a:t>
            </a:r>
            <a:r>
              <a:rPr lang="en-US" sz="1800" dirty="0">
                <a:latin typeface="Courier New"/>
                <a:cs typeface="Courier New"/>
              </a:rPr>
              <a:t> </a:t>
            </a:r>
            <a:r>
              <a:rPr sz="1800" dirty="0">
                <a:latin typeface="Arial"/>
                <a:cs typeface="Arial"/>
              </a:rPr>
              <a:t>: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save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1800" spc="-20" dirty="0">
                <a:latin typeface="Arial"/>
                <a:cs typeface="Arial"/>
              </a:rPr>
              <a:t>file</a:t>
            </a:r>
            <a:endParaRPr lang="en-US" spc="-20" dirty="0">
              <a:latin typeface="Arial"/>
              <a:cs typeface="Arial"/>
            </a:endParaRPr>
          </a:p>
          <a:p>
            <a:pPr marL="298450" indent="-285750">
              <a:lnSpc>
                <a:spcPct val="15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  <a:tab pos="1783080" algn="l"/>
              </a:tabLst>
            </a:pPr>
            <a:r>
              <a:rPr sz="1800" dirty="0">
                <a:latin typeface="Courier New"/>
                <a:cs typeface="Courier New"/>
              </a:rPr>
              <a:t>C-</a:t>
            </a:r>
            <a:r>
              <a:rPr sz="1800" spc="-50" dirty="0">
                <a:latin typeface="Courier New"/>
                <a:cs typeface="Courier New"/>
              </a:rPr>
              <a:t>x</a:t>
            </a:r>
            <a:r>
              <a:rPr lang="en-US" spc="-50" dirty="0">
                <a:latin typeface="Courier New"/>
                <a:cs typeface="Courier New"/>
              </a:rPr>
              <a:t> </a:t>
            </a:r>
            <a:r>
              <a:rPr sz="1800" dirty="0">
                <a:latin typeface="Courier New"/>
                <a:cs typeface="Courier New"/>
              </a:rPr>
              <a:t>C-c</a:t>
            </a:r>
            <a:r>
              <a:rPr lang="en-US" sz="1800" dirty="0">
                <a:latin typeface="Courier New"/>
                <a:cs typeface="Courier New"/>
              </a:rPr>
              <a:t> </a:t>
            </a:r>
            <a:r>
              <a:rPr sz="1800" dirty="0">
                <a:latin typeface="Arial"/>
                <a:cs typeface="Arial"/>
              </a:rPr>
              <a:t>: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20" dirty="0">
                <a:latin typeface="Arial"/>
                <a:cs typeface="Arial"/>
              </a:rPr>
              <a:t>exit </a:t>
            </a:r>
            <a:r>
              <a:rPr sz="1800" spc="-10" dirty="0">
                <a:latin typeface="Arial"/>
                <a:cs typeface="Arial"/>
              </a:rPr>
              <a:t>emacs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896370" y="117845"/>
            <a:ext cx="138430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25" dirty="0">
                <a:solidFill>
                  <a:srgbClr val="CCCCCC"/>
                </a:solidFill>
                <a:latin typeface="Arial"/>
                <a:cs typeface="Arial"/>
              </a:rPr>
              <a:t>13</a:t>
            </a:r>
            <a:endParaRPr sz="8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33046" y="5000632"/>
            <a:ext cx="7794445" cy="787651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131445">
              <a:lnSpc>
                <a:spcPct val="150000"/>
              </a:lnSpc>
              <a:spcBef>
                <a:spcPts val="219"/>
              </a:spcBef>
            </a:pPr>
            <a:r>
              <a:rPr sz="1800" dirty="0">
                <a:latin typeface="Arial"/>
                <a:cs typeface="Arial"/>
              </a:rPr>
              <a:t>If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you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want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to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learn </a:t>
            </a:r>
            <a:r>
              <a:rPr sz="1800" spc="-20" dirty="0">
                <a:latin typeface="Arial"/>
                <a:cs typeface="Arial"/>
              </a:rPr>
              <a:t>more </a:t>
            </a:r>
            <a:r>
              <a:rPr sz="1800" dirty="0">
                <a:latin typeface="Arial"/>
                <a:cs typeface="Arial"/>
              </a:rPr>
              <a:t>documentation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or</a:t>
            </a:r>
            <a:r>
              <a:rPr sz="1800" spc="-1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download</a:t>
            </a:r>
            <a:r>
              <a:rPr sz="1800" spc="-5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emacs:</a:t>
            </a:r>
            <a:endParaRPr sz="1800" dirty="0">
              <a:latin typeface="Arial"/>
              <a:cs typeface="Arial"/>
            </a:endParaRPr>
          </a:p>
          <a:p>
            <a:pPr>
              <a:lnSpc>
                <a:spcPct val="150000"/>
              </a:lnSpc>
              <a:spcBef>
                <a:spcPts val="25"/>
              </a:spcBef>
            </a:pPr>
            <a:r>
              <a:rPr lang="en-HK" sz="1700" dirty="0">
                <a:latin typeface="Arial"/>
                <a:cs typeface="Arial"/>
                <a:hlinkClick r:id="rId2"/>
              </a:rPr>
              <a:t>https://www2.lib.uchicago.edu/</a:t>
            </a:r>
            <a:r>
              <a:rPr lang="en-HK" sz="1700" dirty="0" err="1">
                <a:latin typeface="Arial"/>
                <a:cs typeface="Arial"/>
                <a:hlinkClick r:id="rId2"/>
              </a:rPr>
              <a:t>keith</a:t>
            </a:r>
            <a:r>
              <a:rPr lang="en-HK" sz="1700" dirty="0">
                <a:latin typeface="Arial"/>
                <a:cs typeface="Arial"/>
                <a:hlinkClick r:id="rId2"/>
              </a:rPr>
              <a:t>/</a:t>
            </a:r>
            <a:r>
              <a:rPr lang="en-HK" sz="1700" dirty="0" err="1">
                <a:latin typeface="Arial"/>
                <a:cs typeface="Arial"/>
                <a:hlinkClick r:id="rId2"/>
              </a:rPr>
              <a:t>tcl</a:t>
            </a:r>
            <a:r>
              <a:rPr lang="en-HK" sz="1700" dirty="0">
                <a:latin typeface="Arial"/>
                <a:cs typeface="Arial"/>
                <a:hlinkClick r:id="rId2"/>
              </a:rPr>
              <a:t>-course/emacs-</a:t>
            </a:r>
            <a:r>
              <a:rPr lang="en-HK" sz="1700" dirty="0" err="1">
                <a:latin typeface="Arial"/>
                <a:cs typeface="Arial"/>
                <a:hlinkClick r:id="rId2"/>
              </a:rPr>
              <a:t>tutorial.html</a:t>
            </a:r>
            <a:endParaRPr sz="1700" dirty="0">
              <a:latin typeface="Arial"/>
              <a:cs typeface="Arial"/>
            </a:endParaRP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1F5CB67B-621F-AAA7-D31F-C2DBC72F20BD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42618" y="771257"/>
            <a:ext cx="6443981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7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</a:rPr>
              <a:t>Security</a:t>
            </a:r>
            <a:r>
              <a:rPr sz="3200" spc="-10" dirty="0">
                <a:latin typeface="+mj-lt"/>
              </a:rPr>
              <a:t> </a:t>
            </a:r>
            <a:r>
              <a:rPr sz="3200" dirty="0">
                <a:latin typeface="+mj-lt"/>
              </a:rPr>
              <a:t>and</a:t>
            </a:r>
            <a:r>
              <a:rPr sz="3200" spc="-100" dirty="0">
                <a:latin typeface="+mj-lt"/>
              </a:rPr>
              <a:t> </a:t>
            </a:r>
            <a:r>
              <a:rPr sz="3200" dirty="0">
                <a:latin typeface="+mj-lt"/>
              </a:rPr>
              <a:t>Access</a:t>
            </a:r>
            <a:r>
              <a:rPr sz="3200" spc="-5" dirty="0">
                <a:latin typeface="+mj-lt"/>
              </a:rPr>
              <a:t> </a:t>
            </a:r>
            <a:r>
              <a:rPr sz="3200" spc="-10" dirty="0">
                <a:latin typeface="+mj-lt"/>
              </a:rPr>
              <a:t>Rights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91441" y="1484235"/>
            <a:ext cx="135255" cy="2863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spc="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700">
              <a:latin typeface="Lucida Grande"/>
              <a:cs typeface="Lucida Gran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17197" y="1464524"/>
            <a:ext cx="3388360" cy="2863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dirty="0">
                <a:latin typeface="Courier New"/>
                <a:cs typeface="Courier New"/>
              </a:rPr>
              <a:t>ls -l: </a:t>
            </a:r>
            <a:r>
              <a:rPr sz="1700" dirty="0">
                <a:latin typeface="Arial"/>
                <a:cs typeface="Arial"/>
              </a:rPr>
              <a:t>list files in expanded </a:t>
            </a:r>
            <a:r>
              <a:rPr sz="1700" spc="-20" dirty="0">
                <a:latin typeface="Arial"/>
                <a:cs typeface="Arial"/>
              </a:rPr>
              <a:t>form</a:t>
            </a:r>
            <a:endParaRPr sz="1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1441" y="3735340"/>
            <a:ext cx="135255" cy="73025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spc="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700">
              <a:latin typeface="Lucida Grande"/>
              <a:cs typeface="Lucida Grande"/>
            </a:endParaRPr>
          </a:p>
          <a:p>
            <a:pPr marL="12700">
              <a:lnSpc>
                <a:spcPct val="100000"/>
              </a:lnSpc>
              <a:spcBef>
                <a:spcPts val="1455"/>
              </a:spcBef>
            </a:pPr>
            <a:r>
              <a:rPr sz="1700" spc="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700">
              <a:latin typeface="Lucida Grande"/>
              <a:cs typeface="Lucida Gran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17197" y="3703236"/>
            <a:ext cx="4196080" cy="216979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dirty="0">
                <a:latin typeface="Courier New"/>
                <a:cs typeface="Courier New"/>
              </a:rPr>
              <a:t>d</a:t>
            </a:r>
            <a:r>
              <a:rPr sz="1700" spc="5" dirty="0">
                <a:latin typeface="Courier New"/>
                <a:cs typeface="Courier New"/>
              </a:rPr>
              <a:t> </a:t>
            </a:r>
            <a:r>
              <a:rPr sz="1700" dirty="0">
                <a:solidFill>
                  <a:srgbClr val="942192"/>
                </a:solidFill>
                <a:latin typeface="Courier New"/>
                <a:cs typeface="Courier New"/>
              </a:rPr>
              <a:t>rwx</a:t>
            </a:r>
            <a:r>
              <a:rPr sz="1700" spc="5" dirty="0">
                <a:solidFill>
                  <a:srgbClr val="942192"/>
                </a:solidFill>
                <a:latin typeface="Courier New"/>
                <a:cs typeface="Courier New"/>
              </a:rPr>
              <a:t> </a:t>
            </a:r>
            <a:r>
              <a:rPr sz="1700" dirty="0">
                <a:solidFill>
                  <a:srgbClr val="FF2600"/>
                </a:solidFill>
                <a:latin typeface="Courier New"/>
                <a:cs typeface="Courier New"/>
              </a:rPr>
              <a:t>r-x</a:t>
            </a:r>
            <a:r>
              <a:rPr sz="1700" spc="5" dirty="0">
                <a:solidFill>
                  <a:srgbClr val="FF2600"/>
                </a:solidFill>
                <a:latin typeface="Courier New"/>
                <a:cs typeface="Courier New"/>
              </a:rPr>
              <a:t> </a:t>
            </a:r>
            <a:r>
              <a:rPr sz="1700" dirty="0">
                <a:solidFill>
                  <a:srgbClr val="FF40FF"/>
                </a:solidFill>
                <a:latin typeface="Courier New"/>
                <a:cs typeface="Courier New"/>
              </a:rPr>
              <a:t>r-x</a:t>
            </a:r>
            <a:r>
              <a:rPr sz="1700" spc="5" dirty="0">
                <a:solidFill>
                  <a:srgbClr val="FF40FF"/>
                </a:solidFill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:</a:t>
            </a:r>
            <a:r>
              <a:rPr sz="1700" spc="5" dirty="0">
                <a:latin typeface="Courier New"/>
                <a:cs typeface="Courier New"/>
              </a:rPr>
              <a:t> </a:t>
            </a:r>
            <a:r>
              <a:rPr sz="1700" dirty="0">
                <a:solidFill>
                  <a:srgbClr val="942192"/>
                </a:solidFill>
                <a:latin typeface="Courier New"/>
                <a:cs typeface="Courier New"/>
              </a:rPr>
              <a:t>user</a:t>
            </a:r>
            <a:r>
              <a:rPr sz="1700" spc="5" dirty="0">
                <a:solidFill>
                  <a:srgbClr val="942192"/>
                </a:solidFill>
                <a:latin typeface="Courier New"/>
                <a:cs typeface="Courier New"/>
              </a:rPr>
              <a:t> </a:t>
            </a:r>
            <a:r>
              <a:rPr sz="1700" dirty="0">
                <a:solidFill>
                  <a:srgbClr val="FF2600"/>
                </a:solidFill>
                <a:latin typeface="Courier New"/>
                <a:cs typeface="Courier New"/>
              </a:rPr>
              <a:t>group</a:t>
            </a:r>
            <a:r>
              <a:rPr sz="1700" spc="5" dirty="0">
                <a:solidFill>
                  <a:srgbClr val="FF2600"/>
                </a:solidFill>
                <a:latin typeface="Courier New"/>
                <a:cs typeface="Courier New"/>
              </a:rPr>
              <a:t> </a:t>
            </a:r>
            <a:r>
              <a:rPr sz="1700" spc="-10" dirty="0">
                <a:solidFill>
                  <a:srgbClr val="FF40FF"/>
                </a:solidFill>
                <a:latin typeface="Courier New"/>
                <a:cs typeface="Courier New"/>
              </a:rPr>
              <a:t>world</a:t>
            </a:r>
            <a:endParaRPr sz="170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550"/>
              </a:spcBef>
            </a:pPr>
            <a:r>
              <a:rPr sz="1700" dirty="0">
                <a:latin typeface="Courier New"/>
                <a:cs typeface="Courier New"/>
              </a:rPr>
              <a:t>d</a:t>
            </a:r>
            <a:r>
              <a:rPr sz="1700" spc="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:</a:t>
            </a:r>
            <a:r>
              <a:rPr sz="1700" spc="5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Arial"/>
                <a:cs typeface="Arial"/>
              </a:rPr>
              <a:t>Directory</a:t>
            </a:r>
            <a:r>
              <a:rPr lang="zh-CN" altLang="en-US" sz="1700" spc="-10" dirty="0">
                <a:latin typeface="Arial"/>
                <a:cs typeface="Arial"/>
              </a:rPr>
              <a:t> </a:t>
            </a:r>
            <a:r>
              <a:rPr lang="en-US" altLang="zh-CN" sz="1700" spc="-10" dirty="0">
                <a:latin typeface="Arial"/>
                <a:cs typeface="Arial"/>
              </a:rPr>
              <a:t>(if it is file,</a:t>
            </a:r>
            <a:r>
              <a:rPr lang="zh-CN" altLang="en-US" sz="1700" spc="-10" dirty="0">
                <a:latin typeface="Arial"/>
                <a:cs typeface="Arial"/>
              </a:rPr>
              <a:t> </a:t>
            </a:r>
            <a:r>
              <a:rPr lang="en-US" altLang="zh-CN" sz="1700" spc="-10" dirty="0">
                <a:latin typeface="Arial"/>
                <a:cs typeface="Arial"/>
              </a:rPr>
              <a:t>it is “–”)</a:t>
            </a:r>
            <a:endParaRPr sz="17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05"/>
              </a:spcBef>
            </a:pPr>
            <a:r>
              <a:rPr sz="1700" dirty="0">
                <a:latin typeface="Courier New"/>
                <a:cs typeface="Courier New"/>
              </a:rPr>
              <a:t>r</a:t>
            </a:r>
            <a:r>
              <a:rPr sz="1700" spc="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:</a:t>
            </a:r>
            <a:r>
              <a:rPr sz="1700" spc="5" dirty="0">
                <a:latin typeface="Courier New"/>
                <a:cs typeface="Courier New"/>
              </a:rPr>
              <a:t> </a:t>
            </a:r>
            <a:r>
              <a:rPr sz="1700" spc="-20" dirty="0">
                <a:latin typeface="Arial"/>
                <a:cs typeface="Arial"/>
              </a:rPr>
              <a:t>read</a:t>
            </a:r>
            <a:endParaRPr sz="17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10"/>
              </a:spcBef>
            </a:pPr>
            <a:r>
              <a:rPr sz="1700" dirty="0">
                <a:latin typeface="Courier New"/>
                <a:cs typeface="Courier New"/>
              </a:rPr>
              <a:t>w</a:t>
            </a:r>
            <a:r>
              <a:rPr sz="1700" spc="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:</a:t>
            </a:r>
            <a:r>
              <a:rPr sz="1700" spc="5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Arial"/>
                <a:cs typeface="Arial"/>
              </a:rPr>
              <a:t>write</a:t>
            </a:r>
            <a:endParaRPr sz="17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05"/>
              </a:spcBef>
            </a:pPr>
            <a:r>
              <a:rPr sz="1700" dirty="0">
                <a:latin typeface="Courier New"/>
                <a:cs typeface="Courier New"/>
              </a:rPr>
              <a:t>x</a:t>
            </a:r>
            <a:r>
              <a:rPr sz="1700" spc="5" dirty="0">
                <a:latin typeface="Courier New"/>
                <a:cs typeface="Courier New"/>
              </a:rPr>
              <a:t> </a:t>
            </a:r>
            <a:r>
              <a:rPr sz="1700" dirty="0">
                <a:latin typeface="Courier New"/>
                <a:cs typeface="Courier New"/>
              </a:rPr>
              <a:t>:</a:t>
            </a:r>
            <a:r>
              <a:rPr sz="1700" spc="5" dirty="0">
                <a:latin typeface="Courier New"/>
                <a:cs typeface="Courier New"/>
              </a:rPr>
              <a:t> </a:t>
            </a:r>
            <a:r>
              <a:rPr sz="1700" spc="-10" dirty="0">
                <a:latin typeface="Arial"/>
                <a:cs typeface="Arial"/>
              </a:rPr>
              <a:t>execute</a:t>
            </a:r>
            <a:endParaRPr sz="1700" dirty="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91441" y="4654911"/>
            <a:ext cx="135255" cy="2863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spc="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700">
              <a:latin typeface="Lucida Grande"/>
              <a:cs typeface="Lucida Gran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91441" y="5130643"/>
            <a:ext cx="135255" cy="2863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spc="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700">
              <a:latin typeface="Lucida Grande"/>
              <a:cs typeface="Lucida Gran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91441" y="5606375"/>
            <a:ext cx="135255" cy="2863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00" spc="5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700">
              <a:latin typeface="Lucida Grande"/>
              <a:cs typeface="Lucida Gran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896370" y="117845"/>
            <a:ext cx="138430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25" dirty="0">
                <a:solidFill>
                  <a:srgbClr val="CCCCCC"/>
                </a:solidFill>
                <a:latin typeface="Arial"/>
                <a:cs typeface="Arial"/>
              </a:rPr>
              <a:t>14</a:t>
            </a:r>
            <a:endParaRPr sz="800">
              <a:latin typeface="Arial"/>
              <a:cs typeface="Arial"/>
            </a:endParaRPr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40267" y="1877425"/>
            <a:ext cx="7063466" cy="1551575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6324600" y="3574756"/>
            <a:ext cx="1492350" cy="1223347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219"/>
              </a:spcBef>
            </a:pPr>
            <a:r>
              <a:rPr sz="1800" spc="-10" dirty="0">
                <a:latin typeface="Arial"/>
                <a:cs typeface="Arial"/>
              </a:rPr>
              <a:t>Example: </a:t>
            </a:r>
            <a:r>
              <a:rPr sz="1800" dirty="0">
                <a:latin typeface="Arial"/>
                <a:cs typeface="Arial"/>
              </a:rPr>
              <a:t>User:</a:t>
            </a:r>
            <a:r>
              <a:rPr sz="1800" spc="-10" dirty="0">
                <a:latin typeface="Arial"/>
                <a:cs typeface="Arial"/>
              </a:rPr>
              <a:t> ernstl </a:t>
            </a:r>
            <a:r>
              <a:rPr sz="1800" dirty="0">
                <a:latin typeface="Arial"/>
                <a:cs typeface="Arial"/>
              </a:rPr>
              <a:t>Group: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20" dirty="0">
                <a:latin typeface="Arial"/>
                <a:cs typeface="Arial"/>
              </a:rPr>
              <a:t>staff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5" name="object 2">
            <a:extLst>
              <a:ext uri="{FF2B5EF4-FFF2-40B4-BE49-F238E27FC236}">
                <a16:creationId xmlns:a16="http://schemas.microsoft.com/office/drawing/2014/main" id="{F82C70DA-C17B-0F46-53F2-41C336B85607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98800CC-A01B-2B5F-EC24-0AA9EE9CED6C}"/>
              </a:ext>
            </a:extLst>
          </p:cNvPr>
          <p:cNvSpPr/>
          <p:nvPr/>
        </p:nvSpPr>
        <p:spPr>
          <a:xfrm>
            <a:off x="990600" y="2362200"/>
            <a:ext cx="1520777" cy="304800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42619" y="771257"/>
            <a:ext cx="520827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8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Check Manuals</a:t>
            </a:r>
            <a:endParaRPr sz="3200" spc="-20" dirty="0">
              <a:latin typeface="+mj-l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91441" y="1466960"/>
            <a:ext cx="6137959" cy="1318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sz="3200" baseline="1543" dirty="0">
                <a:latin typeface="+mn-lt"/>
                <a:cs typeface="Arial"/>
              </a:rPr>
              <a:t>Man</a:t>
            </a:r>
            <a:r>
              <a:rPr sz="3200" spc="-22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is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an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abbreviation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for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="1" spc="-15" baseline="1543" dirty="0">
                <a:latin typeface="+mn-lt"/>
                <a:cs typeface="Arial"/>
              </a:rPr>
              <a:t>Manual</a:t>
            </a:r>
            <a:endParaRPr sz="3200" b="1" baseline="1543" dirty="0">
              <a:latin typeface="+mn-lt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05"/>
              </a:spcBef>
              <a:buClr>
                <a:srgbClr val="CC0000"/>
              </a:buClr>
              <a:tabLst>
                <a:tab pos="354965" algn="l"/>
                <a:tab pos="904240" algn="l"/>
                <a:tab pos="2275840" algn="l"/>
              </a:tabLst>
            </a:pPr>
            <a:r>
              <a:rPr lang="en-US" sz="1800" spc="-25" dirty="0">
                <a:latin typeface="Courier New"/>
                <a:cs typeface="Courier New"/>
              </a:rPr>
              <a:t>   </a:t>
            </a:r>
            <a:r>
              <a:rPr sz="1800" spc="-25" dirty="0">
                <a:latin typeface="Courier New"/>
                <a:cs typeface="Courier New"/>
              </a:rPr>
              <a:t>man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10" dirty="0">
                <a:latin typeface="Courier New"/>
                <a:cs typeface="Courier New"/>
              </a:rPr>
              <a:t>&lt;command&gt;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dirty="0">
                <a:latin typeface="Arial"/>
                <a:cs typeface="Arial"/>
              </a:rPr>
              <a:t>: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dirty="0">
                <a:latin typeface="+mn-lt"/>
                <a:cs typeface="Arial"/>
              </a:rPr>
              <a:t>will open </a:t>
            </a:r>
            <a:r>
              <a:rPr lang="en-HK" sz="1800" dirty="0">
                <a:latin typeface="+mn-lt"/>
                <a:cs typeface="Arial"/>
              </a:rPr>
              <a:t>the </a:t>
            </a:r>
            <a:r>
              <a:rPr sz="1800" dirty="0">
                <a:latin typeface="+mn-lt"/>
                <a:cs typeface="Arial"/>
              </a:rPr>
              <a:t>manual</a:t>
            </a:r>
            <a:r>
              <a:rPr sz="1800" spc="-5" dirty="0">
                <a:latin typeface="+mn-lt"/>
                <a:cs typeface="Arial"/>
              </a:rPr>
              <a:t> </a:t>
            </a:r>
            <a:r>
              <a:rPr sz="1800" dirty="0">
                <a:latin typeface="+mn-lt"/>
                <a:cs typeface="Arial"/>
              </a:rPr>
              <a:t>in</a:t>
            </a:r>
            <a:r>
              <a:rPr lang="zh-CN" altLang="en-US" sz="1800" dirty="0">
                <a:latin typeface="+mn-lt"/>
                <a:cs typeface="Arial"/>
              </a:rPr>
              <a:t> </a:t>
            </a:r>
            <a:r>
              <a:rPr lang="en-US" altLang="zh-CN" sz="1800" dirty="0">
                <a:latin typeface="+mn-lt"/>
                <a:cs typeface="Arial"/>
              </a:rPr>
              <a:t>the</a:t>
            </a:r>
            <a:r>
              <a:rPr sz="1800" dirty="0">
                <a:latin typeface="+mn-lt"/>
                <a:cs typeface="Arial"/>
              </a:rPr>
              <a:t> </a:t>
            </a:r>
            <a:r>
              <a:rPr lang="en-HK" dirty="0">
                <a:latin typeface="Courier New" panose="02070309020205020404" pitchFamily="49" charset="0"/>
                <a:cs typeface="Courier New" panose="02070309020205020404" pitchFamily="49" charset="0"/>
              </a:rPr>
              <a:t>vim</a:t>
            </a:r>
            <a:r>
              <a:rPr sz="1800" dirty="0">
                <a:latin typeface="+mn-lt"/>
                <a:cs typeface="Arial"/>
              </a:rPr>
              <a:t> </a:t>
            </a:r>
            <a:r>
              <a:rPr sz="1800" spc="-10" dirty="0">
                <a:latin typeface="+mn-lt"/>
                <a:cs typeface="Arial"/>
              </a:rPr>
              <a:t>editor</a:t>
            </a:r>
            <a:endParaRPr sz="1800" dirty="0">
              <a:latin typeface="+mn-lt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805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sz="2700" spc="-15" baseline="1543" dirty="0">
                <a:latin typeface="Arial"/>
                <a:cs typeface="Arial"/>
              </a:rPr>
              <a:t>Examples:</a:t>
            </a:r>
            <a:endParaRPr sz="2700" baseline="1543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14400" y="2975706"/>
            <a:ext cx="986155" cy="1208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61340" algn="l"/>
              </a:tabLst>
            </a:pPr>
            <a:r>
              <a:rPr sz="1800" spc="-25" dirty="0">
                <a:latin typeface="Courier New"/>
                <a:cs typeface="Courier New"/>
              </a:rPr>
              <a:t>man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25" dirty="0">
                <a:latin typeface="Courier New"/>
                <a:cs typeface="Courier New"/>
              </a:rPr>
              <a:t>ls</a:t>
            </a:r>
            <a:endParaRPr sz="1800" dirty="0">
              <a:latin typeface="Courier New"/>
              <a:cs typeface="Courier New"/>
            </a:endParaRPr>
          </a:p>
          <a:p>
            <a:pPr marL="12700" marR="5080">
              <a:lnSpc>
                <a:spcPct val="165600"/>
              </a:lnSpc>
              <a:tabLst>
                <a:tab pos="561340" algn="l"/>
              </a:tabLst>
            </a:pPr>
            <a:r>
              <a:rPr sz="1800" spc="-25" dirty="0">
                <a:latin typeface="Courier New"/>
                <a:cs typeface="Courier New"/>
              </a:rPr>
              <a:t>man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25" dirty="0">
                <a:latin typeface="Courier New"/>
                <a:cs typeface="Courier New"/>
              </a:rPr>
              <a:t>cd man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sz="1800" spc="-25" dirty="0">
                <a:latin typeface="Courier New"/>
                <a:cs typeface="Courier New"/>
              </a:rPr>
              <a:t>g++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896370" y="117845"/>
            <a:ext cx="138430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25" dirty="0">
                <a:solidFill>
                  <a:srgbClr val="CCCCCC"/>
                </a:solidFill>
                <a:latin typeface="Arial"/>
                <a:cs typeface="Arial"/>
              </a:rPr>
              <a:t>15</a:t>
            </a:r>
            <a:endParaRPr sz="800">
              <a:latin typeface="Arial"/>
              <a:cs typeface="Arial"/>
            </a:endParaRPr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8C006D77-86D0-2367-A2BE-6AB99BEBC322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42618" y="771257"/>
            <a:ext cx="6824981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9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</a:rPr>
              <a:t>Zipping</a:t>
            </a:r>
            <a:r>
              <a:rPr sz="3200" spc="-35" dirty="0">
                <a:latin typeface="+mj-lt"/>
              </a:rPr>
              <a:t> </a:t>
            </a:r>
            <a:r>
              <a:rPr sz="3200" dirty="0">
                <a:latin typeface="+mj-lt"/>
              </a:rPr>
              <a:t>Files</a:t>
            </a:r>
            <a:r>
              <a:rPr sz="3200" spc="-15" dirty="0">
                <a:latin typeface="+mj-lt"/>
              </a:rPr>
              <a:t> </a:t>
            </a:r>
            <a:r>
              <a:rPr sz="3200" dirty="0">
                <a:latin typeface="+mj-lt"/>
              </a:rPr>
              <a:t>and</a:t>
            </a:r>
            <a:r>
              <a:rPr sz="3200" spc="-20" dirty="0">
                <a:latin typeface="+mj-lt"/>
              </a:rPr>
              <a:t> </a:t>
            </a:r>
            <a:r>
              <a:rPr sz="3200" spc="-10" dirty="0">
                <a:latin typeface="+mj-lt"/>
              </a:rPr>
              <a:t>Directories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91441" y="1477062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>
              <a:latin typeface="Lucida Grande"/>
              <a:cs typeface="Lucida Gran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34341" y="1462997"/>
            <a:ext cx="358525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61340" algn="l"/>
              </a:tabLst>
            </a:pPr>
            <a:r>
              <a:rPr sz="1800" spc="-25" dirty="0">
                <a:latin typeface="Courier New"/>
                <a:cs typeface="Courier New"/>
              </a:rPr>
              <a:t>zip</a:t>
            </a:r>
            <a:r>
              <a:rPr sz="1800" dirty="0">
                <a:latin typeface="Courier New"/>
                <a:cs typeface="Courier New"/>
              </a:rPr>
              <a:t>	</a:t>
            </a:r>
            <a:r>
              <a:rPr lang="en-HK" sz="1800" dirty="0">
                <a:latin typeface="+mn-lt"/>
                <a:cs typeface="Courier New"/>
              </a:rPr>
              <a:t>and</a:t>
            </a:r>
            <a:r>
              <a:rPr lang="zh-CN" altLang="en-US" sz="1800" dirty="0">
                <a:latin typeface="Courier New"/>
                <a:cs typeface="Courier New"/>
              </a:rPr>
              <a:t> </a:t>
            </a:r>
            <a:r>
              <a:rPr lang="en-US" altLang="zh-CN" sz="1800" dirty="0">
                <a:latin typeface="Courier New"/>
                <a:cs typeface="Courier New"/>
              </a:rPr>
              <a:t>unzip</a:t>
            </a:r>
            <a:r>
              <a:rPr lang="en-HK" sz="1800" dirty="0">
                <a:latin typeface="Courier New"/>
                <a:cs typeface="Courier New"/>
              </a:rPr>
              <a:t> </a:t>
            </a:r>
            <a:r>
              <a:rPr spc="-10" dirty="0">
                <a:latin typeface="+mn-lt"/>
                <a:cs typeface="Arial"/>
              </a:rPr>
              <a:t>command</a:t>
            </a:r>
            <a:r>
              <a:rPr sz="1800" spc="-10" dirty="0">
                <a:latin typeface="Arial"/>
                <a:cs typeface="Arial"/>
              </a:rPr>
              <a:t>: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34341" y="1965429"/>
            <a:ext cx="5566459" cy="120289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61340" algn="l"/>
                <a:tab pos="2618740" algn="l"/>
              </a:tabLst>
            </a:pPr>
            <a:r>
              <a:rPr sz="1800" spc="-25" dirty="0">
                <a:latin typeface="Courier New"/>
                <a:cs typeface="Courier New"/>
              </a:rPr>
              <a:t>zip</a:t>
            </a:r>
            <a:r>
              <a:rPr sz="1800" dirty="0">
                <a:latin typeface="Courier New"/>
                <a:cs typeface="Courier New"/>
              </a:rPr>
              <a:t>	&lt;</a:t>
            </a:r>
            <a:r>
              <a:rPr sz="1800" spc="-10" dirty="0" err="1">
                <a:latin typeface="Courier New"/>
                <a:cs typeface="Courier New"/>
              </a:rPr>
              <a:t>filename</a:t>
            </a:r>
            <a:r>
              <a:rPr lang="en-US" sz="1800" spc="-10" dirty="0" err="1">
                <a:latin typeface="Courier New"/>
                <a:cs typeface="Courier New"/>
              </a:rPr>
              <a:t>.zip</a:t>
            </a:r>
            <a:r>
              <a:rPr sz="1800" spc="-10" dirty="0">
                <a:latin typeface="Courier New"/>
                <a:cs typeface="Courier New"/>
              </a:rPr>
              <a:t>&gt;</a:t>
            </a:r>
            <a:r>
              <a:rPr lang="en-US" spc="-10" dirty="0">
                <a:latin typeface="Courier New"/>
                <a:cs typeface="Courier New"/>
              </a:rPr>
              <a:t> </a:t>
            </a:r>
            <a:r>
              <a:rPr sz="1800" spc="-10" dirty="0">
                <a:latin typeface="Courier New"/>
                <a:cs typeface="Courier New"/>
              </a:rPr>
              <a:t>&lt;file&gt;</a:t>
            </a:r>
            <a:endParaRPr sz="180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415"/>
              </a:spcBef>
              <a:tabLst>
                <a:tab pos="561340" algn="l"/>
                <a:tab pos="972819" algn="l"/>
                <a:tab pos="3030220" algn="l"/>
              </a:tabLst>
            </a:pPr>
            <a:r>
              <a:rPr sz="1800" spc="-25" dirty="0">
                <a:latin typeface="Courier New"/>
                <a:cs typeface="Courier New"/>
              </a:rPr>
              <a:t>zip</a:t>
            </a:r>
            <a:r>
              <a:rPr sz="1800" dirty="0">
                <a:latin typeface="Courier New"/>
                <a:cs typeface="Courier New"/>
              </a:rPr>
              <a:t>	-</a:t>
            </a:r>
            <a:r>
              <a:rPr sz="1800" spc="-50" dirty="0">
                <a:latin typeface="Courier New"/>
                <a:cs typeface="Courier New"/>
              </a:rPr>
              <a:t>r</a:t>
            </a:r>
            <a:r>
              <a:rPr sz="1800" dirty="0">
                <a:latin typeface="Courier New"/>
                <a:cs typeface="Courier New"/>
              </a:rPr>
              <a:t>	&lt;</a:t>
            </a:r>
            <a:r>
              <a:rPr sz="1800" spc="-10" dirty="0" err="1">
                <a:latin typeface="Courier New"/>
                <a:cs typeface="Courier New"/>
              </a:rPr>
              <a:t>filename</a:t>
            </a:r>
            <a:r>
              <a:rPr lang="en-US" sz="1800" spc="-10" dirty="0" err="1">
                <a:latin typeface="Courier New"/>
                <a:cs typeface="Courier New"/>
              </a:rPr>
              <a:t>.zip</a:t>
            </a:r>
            <a:r>
              <a:rPr sz="1800" spc="-10" dirty="0">
                <a:latin typeface="Courier New"/>
                <a:cs typeface="Courier New"/>
              </a:rPr>
              <a:t>&gt;</a:t>
            </a:r>
            <a:r>
              <a:rPr lang="en-US" spc="-10" dirty="0">
                <a:latin typeface="Courier New"/>
                <a:cs typeface="Courier New"/>
              </a:rPr>
              <a:t> </a:t>
            </a:r>
            <a:r>
              <a:rPr sz="1800" spc="-10" dirty="0">
                <a:latin typeface="Courier New"/>
                <a:cs typeface="Courier New"/>
              </a:rPr>
              <a:t>&lt;directory&gt;</a:t>
            </a:r>
            <a:endParaRPr lang="en-HK" sz="1800" spc="-1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415"/>
              </a:spcBef>
              <a:tabLst>
                <a:tab pos="561340" algn="l"/>
                <a:tab pos="972819" algn="l"/>
                <a:tab pos="3030220" algn="l"/>
              </a:tabLst>
            </a:pPr>
            <a:r>
              <a:rPr lang="en-HK" spc="-10" dirty="0">
                <a:latin typeface="Courier New"/>
                <a:cs typeface="Courier New"/>
              </a:rPr>
              <a:t>unzip </a:t>
            </a:r>
            <a:r>
              <a:rPr lang="en-HK" sz="1800" dirty="0">
                <a:latin typeface="Courier New"/>
                <a:cs typeface="Courier New"/>
              </a:rPr>
              <a:t>&lt;</a:t>
            </a:r>
            <a:r>
              <a:rPr lang="en-HK" sz="1800" spc="-10" dirty="0" err="1">
                <a:latin typeface="Courier New"/>
                <a:cs typeface="Courier New"/>
              </a:rPr>
              <a:t>filename.zip</a:t>
            </a:r>
            <a:r>
              <a:rPr lang="en-HK" sz="1800" spc="-10" dirty="0">
                <a:latin typeface="Courier New"/>
                <a:cs typeface="Courier New"/>
              </a:rPr>
              <a:t>&gt;</a:t>
            </a:r>
            <a:endParaRPr sz="1800" dirty="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91441" y="3329184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CC0000"/>
                </a:solidFill>
                <a:latin typeface="Lucida Grande"/>
                <a:cs typeface="Lucida Grande"/>
              </a:rPr>
              <a:t>▪</a:t>
            </a:r>
            <a:endParaRPr sz="1800" dirty="0">
              <a:latin typeface="Lucida Grande"/>
              <a:cs typeface="Lucida Gran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34341" y="3200400"/>
            <a:ext cx="7670800" cy="1526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en-HK" sz="2000" b="1" spc="-10" dirty="0">
                <a:latin typeface="+mn-lt"/>
                <a:cs typeface="Arial"/>
              </a:rPr>
              <a:t>Zip Bomb Issue</a:t>
            </a:r>
          </a:p>
          <a:p>
            <a:pPr marL="126365" marR="5080">
              <a:lnSpc>
                <a:spcPts val="3840"/>
              </a:lnSpc>
              <a:spcBef>
                <a:spcPts val="635"/>
              </a:spcBef>
              <a:buClr>
                <a:srgbClr val="CC0000"/>
              </a:buClr>
              <a:tabLst>
                <a:tab pos="469265" algn="l"/>
              </a:tabLst>
            </a:pPr>
            <a:r>
              <a:rPr lang="en-HK" sz="3200" baseline="1543" dirty="0">
                <a:latin typeface="+mn-lt"/>
                <a:cs typeface="Arial"/>
              </a:rPr>
              <a:t>If your zip file is very large and triggers ZIPBOMB DETECTION, you can use the following method to unzip your file:</a:t>
            </a:r>
            <a:endParaRPr lang="en-HK" sz="3200" dirty="0">
              <a:latin typeface="+mn-lt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896370" y="117845"/>
            <a:ext cx="138430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25" dirty="0">
                <a:solidFill>
                  <a:srgbClr val="CCCCCC"/>
                </a:solidFill>
                <a:latin typeface="Arial"/>
                <a:cs typeface="Arial"/>
              </a:rPr>
              <a:t>16</a:t>
            </a:r>
            <a:endParaRPr sz="800">
              <a:latin typeface="Arial"/>
              <a:cs typeface="Arial"/>
            </a:endParaRPr>
          </a:p>
        </p:txBody>
      </p:sp>
      <p:sp>
        <p:nvSpPr>
          <p:cNvPr id="12" name="object 2">
            <a:extLst>
              <a:ext uri="{FF2B5EF4-FFF2-40B4-BE49-F238E27FC236}">
                <a16:creationId xmlns:a16="http://schemas.microsoft.com/office/drawing/2014/main" id="{B72DC84F-8D16-235E-78D8-570422D9AE90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3B940958-4700-2AD5-72AD-9D108286A874}"/>
              </a:ext>
            </a:extLst>
          </p:cNvPr>
          <p:cNvSpPr txBox="1"/>
          <p:nvPr/>
        </p:nvSpPr>
        <p:spPr>
          <a:xfrm>
            <a:off x="436419" y="5304510"/>
            <a:ext cx="868679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61340" algn="l"/>
                <a:tab pos="2618740" algn="l"/>
              </a:tabLst>
            </a:pPr>
            <a:r>
              <a:rPr lang="en-HK" dirty="0">
                <a:latin typeface="Courier New" panose="02070309020205020404" pitchFamily="49" charset="0"/>
                <a:cs typeface="Courier New" panose="02070309020205020404" pitchFamily="49" charset="0"/>
              </a:rPr>
              <a:t>UNZIP_DISABLE_ZIPBOMB_DETECTION=TRUE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HK" sz="1800" spc="-25" dirty="0">
                <a:latin typeface="Courier New"/>
                <a:cs typeface="Courier New"/>
              </a:rPr>
              <a:t>un</a:t>
            </a:r>
            <a:r>
              <a:rPr sz="1800" spc="-25" dirty="0">
                <a:latin typeface="Courier New"/>
                <a:cs typeface="Courier New"/>
              </a:rPr>
              <a:t>zip</a:t>
            </a:r>
            <a:r>
              <a:rPr lang="zh-CN" altLang="en-US" sz="1800" spc="-25" dirty="0">
                <a:latin typeface="Courier New"/>
                <a:cs typeface="Courier New"/>
              </a:rPr>
              <a:t> </a:t>
            </a:r>
            <a:r>
              <a:rPr sz="1800" dirty="0">
                <a:latin typeface="Courier New"/>
                <a:cs typeface="Courier New"/>
              </a:rPr>
              <a:t>&lt;</a:t>
            </a:r>
            <a:r>
              <a:rPr sz="1800" spc="-10" dirty="0" err="1">
                <a:latin typeface="Courier New"/>
                <a:cs typeface="Courier New"/>
              </a:rPr>
              <a:t>filename</a:t>
            </a:r>
            <a:r>
              <a:rPr lang="en-US" sz="1800" spc="-10" dirty="0" err="1">
                <a:latin typeface="Courier New"/>
                <a:cs typeface="Courier New"/>
              </a:rPr>
              <a:t>.zip</a:t>
            </a:r>
            <a:r>
              <a:rPr sz="1800" spc="-10" dirty="0">
                <a:latin typeface="Courier New"/>
                <a:cs typeface="Courier New"/>
              </a:rPr>
              <a:t>&gt;</a:t>
            </a:r>
            <a:endParaRPr sz="18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91440" y="762000"/>
            <a:ext cx="6062981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spc="-10" dirty="0">
                <a:latin typeface="+mn-lt"/>
              </a:rPr>
              <a:t>Extra Part </a:t>
            </a:r>
            <a:r>
              <a:rPr lang="en-US" altLang="zh-CN" sz="3200" spc="-10" dirty="0">
                <a:latin typeface="+mn-lt"/>
              </a:rPr>
              <a:t>–</a:t>
            </a:r>
            <a:r>
              <a:rPr lang="zh-CN" altLang="en-US" sz="3200" spc="-10" dirty="0">
                <a:latin typeface="+mn-lt"/>
              </a:rPr>
              <a:t> </a:t>
            </a:r>
            <a:r>
              <a:rPr lang="en-HK" sz="3200" spc="-10" dirty="0">
                <a:latin typeface="+mn-lt"/>
              </a:rPr>
              <a:t>Additional Readings</a:t>
            </a:r>
            <a:endParaRPr sz="3200" spc="-10" dirty="0">
              <a:latin typeface="+mn-l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491440" y="1466960"/>
            <a:ext cx="8500160" cy="4819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sz="2800" b="1" dirty="0">
                <a:latin typeface="+mn-lt"/>
              </a:rPr>
              <a:t>Unix</a:t>
            </a:r>
            <a:r>
              <a:rPr sz="2800" b="1" spc="-22" dirty="0">
                <a:latin typeface="+mn-lt"/>
              </a:rPr>
              <a:t> </a:t>
            </a:r>
            <a:r>
              <a:rPr sz="2800" b="1" dirty="0">
                <a:latin typeface="+mn-lt"/>
              </a:rPr>
              <a:t>tutorial</a:t>
            </a:r>
            <a:r>
              <a:rPr sz="2800" b="1" spc="-7" dirty="0">
                <a:latin typeface="+mn-lt"/>
              </a:rPr>
              <a:t> </a:t>
            </a:r>
            <a:r>
              <a:rPr sz="2800" b="1" dirty="0">
                <a:latin typeface="+mn-lt"/>
              </a:rPr>
              <a:t>for</a:t>
            </a:r>
            <a:r>
              <a:rPr sz="2800" b="1" spc="-15" dirty="0">
                <a:latin typeface="+mn-lt"/>
              </a:rPr>
              <a:t> beginners</a:t>
            </a:r>
            <a:endParaRPr lang="en-HK" sz="2800" dirty="0">
              <a:solidFill>
                <a:sysClr val="windowText" lastClr="000000"/>
              </a:solidFill>
              <a:latin typeface="+mn-lt"/>
              <a:cs typeface="+mn-cs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  <a:buClr>
                <a:srgbClr val="CC0000"/>
              </a:buClr>
              <a:tabLst>
                <a:tab pos="354965" algn="l"/>
              </a:tabLst>
            </a:pPr>
            <a:r>
              <a:rPr sz="2400" u="sng" spc="-15" dirty="0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latin typeface="+mn-lt"/>
                <a:cs typeface="Arial"/>
                <a:hlinkClick r:id="rId2"/>
              </a:rPr>
              <a:t>https://users.cs.duke.edu/~alvy/courses/unixtut/</a:t>
            </a:r>
            <a:endParaRPr sz="2400" dirty="0">
              <a:latin typeface="+mn-lt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sz="2800" b="1" dirty="0">
                <a:latin typeface="+mn-lt"/>
              </a:rPr>
              <a:t>Learn</a:t>
            </a:r>
            <a:r>
              <a:rPr sz="2800" b="1" spc="-7" dirty="0">
                <a:latin typeface="+mn-lt"/>
              </a:rPr>
              <a:t> </a:t>
            </a:r>
            <a:r>
              <a:rPr sz="2800" b="1" dirty="0">
                <a:latin typeface="+mn-lt"/>
              </a:rPr>
              <a:t>Unix</a:t>
            </a:r>
            <a:r>
              <a:rPr sz="2800" b="1" spc="-7" dirty="0">
                <a:latin typeface="+mn-lt"/>
              </a:rPr>
              <a:t> </a:t>
            </a:r>
            <a:r>
              <a:rPr sz="2800" b="1" dirty="0">
                <a:latin typeface="+mn-lt"/>
              </a:rPr>
              <a:t>in 10 </a:t>
            </a:r>
            <a:r>
              <a:rPr sz="2800" b="1" spc="-15" dirty="0">
                <a:latin typeface="+mn-lt"/>
              </a:rPr>
              <a:t>minutes</a:t>
            </a:r>
            <a:endParaRPr lang="en-HK" sz="2800" spc="-15" dirty="0">
              <a:latin typeface="+mn-lt"/>
              <a:cs typeface="+mn-cs"/>
            </a:endParaRPr>
          </a:p>
          <a:p>
            <a:pPr marL="127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tabLst>
                <a:tab pos="354965" algn="l"/>
              </a:tabLst>
            </a:pPr>
            <a:r>
              <a:rPr lang="en-HK" sz="2200" dirty="0">
                <a:latin typeface="+mn-lt"/>
                <a:cs typeface="Arial"/>
                <a:hlinkClick r:id="rId3"/>
              </a:rPr>
              <a:t>https://networking.ringofsaturn.com/Unix/learnUNIXin10minutes.php</a:t>
            </a:r>
            <a:endParaRPr lang="en-HK" sz="2200" dirty="0">
              <a:latin typeface="+mn-lt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lang="en-HK" sz="2800" b="1" dirty="0">
                <a:latin typeface="+mn-lt"/>
              </a:rPr>
              <a:t>Linux Commands Cheat Sheet</a:t>
            </a:r>
          </a:p>
          <a:p>
            <a:pPr marL="127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tabLst>
                <a:tab pos="354965" algn="l"/>
              </a:tabLst>
            </a:pPr>
            <a:r>
              <a:rPr lang="en-HK" sz="2200" dirty="0">
                <a:latin typeface="+mn-lt"/>
                <a:hlinkClick r:id="rId4"/>
              </a:rPr>
              <a:t>https://</a:t>
            </a:r>
            <a:r>
              <a:rPr lang="en-HK" sz="2200" dirty="0" err="1">
                <a:latin typeface="+mn-lt"/>
                <a:hlinkClick r:id="rId4"/>
              </a:rPr>
              <a:t>www.geeksforgeeks.org</a:t>
            </a:r>
            <a:r>
              <a:rPr lang="en-HK" sz="2200" dirty="0">
                <a:latin typeface="+mn-lt"/>
                <a:hlinkClick r:id="rId4"/>
              </a:rPr>
              <a:t>/</a:t>
            </a:r>
            <a:r>
              <a:rPr lang="en-HK" sz="2200" dirty="0" err="1">
                <a:latin typeface="+mn-lt"/>
                <a:hlinkClick r:id="rId4"/>
              </a:rPr>
              <a:t>linux</a:t>
            </a:r>
            <a:r>
              <a:rPr lang="en-HK" sz="2200" dirty="0">
                <a:latin typeface="+mn-lt"/>
                <a:hlinkClick r:id="rId4"/>
              </a:rPr>
              <a:t>-commands-cheat-sheet/</a:t>
            </a:r>
            <a:endParaRPr lang="en-HK" sz="2200" dirty="0">
              <a:latin typeface="+mn-lt"/>
            </a:endParaRPr>
          </a:p>
          <a:p>
            <a:pPr marL="355600" indent="-3429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lang="en-HK" sz="2800" b="1" dirty="0">
                <a:latin typeface="+mn-lt"/>
              </a:rPr>
              <a:t>The Missing Semester</a:t>
            </a:r>
            <a:r>
              <a:rPr lang="en-US" altLang="zh-CN" sz="2800" b="1" dirty="0">
                <a:latin typeface="+mn-lt"/>
              </a:rPr>
              <a:t>,</a:t>
            </a:r>
            <a:r>
              <a:rPr lang="zh-CN" altLang="en-US" sz="2800" b="1" dirty="0">
                <a:latin typeface="+mn-lt"/>
              </a:rPr>
              <a:t> </a:t>
            </a:r>
            <a:r>
              <a:rPr lang="en-HK" sz="2800" b="1" dirty="0">
                <a:latin typeface="+mn-lt"/>
              </a:rPr>
              <a:t>MIT CSAIL</a:t>
            </a:r>
          </a:p>
          <a:p>
            <a:pPr marL="127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tabLst>
                <a:tab pos="354965" algn="l"/>
              </a:tabLst>
            </a:pPr>
            <a:r>
              <a:rPr lang="en-HK" sz="2200" dirty="0">
                <a:latin typeface="+mn-lt"/>
                <a:hlinkClick r:id="rId5"/>
              </a:rPr>
              <a:t>https://</a:t>
            </a:r>
            <a:r>
              <a:rPr lang="en-HK" sz="2200" dirty="0" err="1">
                <a:latin typeface="+mn-lt"/>
                <a:hlinkClick r:id="rId5"/>
              </a:rPr>
              <a:t>www.youtube.com</a:t>
            </a:r>
            <a:r>
              <a:rPr lang="en-HK" sz="2200" dirty="0">
                <a:latin typeface="+mn-lt"/>
                <a:hlinkClick r:id="rId5"/>
              </a:rPr>
              <a:t>/@</a:t>
            </a:r>
            <a:r>
              <a:rPr lang="en-HK" sz="2200" dirty="0" err="1">
                <a:latin typeface="+mn-lt"/>
                <a:hlinkClick r:id="rId5"/>
              </a:rPr>
              <a:t>MissingSemester</a:t>
            </a:r>
            <a:r>
              <a:rPr lang="en-HK" sz="2200" dirty="0">
                <a:latin typeface="+mn-lt"/>
                <a:hlinkClick r:id="rId5"/>
              </a:rPr>
              <a:t>/videos</a:t>
            </a:r>
            <a:endParaRPr lang="en-HK" sz="2200" dirty="0">
              <a:latin typeface="+mn-lt"/>
            </a:endParaRPr>
          </a:p>
          <a:p>
            <a:pPr marL="127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tabLst>
                <a:tab pos="354965" algn="l"/>
              </a:tabLst>
            </a:pPr>
            <a:endParaRPr lang="en-HK" sz="2200" dirty="0">
              <a:latin typeface="+mn-lt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896370" y="117845"/>
            <a:ext cx="138430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-25" dirty="0">
                <a:solidFill>
                  <a:srgbClr val="CCCCCC"/>
                </a:solidFill>
                <a:latin typeface="Arial"/>
                <a:cs typeface="Arial"/>
              </a:rPr>
              <a:t>18</a:t>
            </a:r>
            <a:endParaRPr sz="800">
              <a:latin typeface="Arial"/>
              <a:cs typeface="Arial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11097040-62AE-03B4-089C-45746F9D12AA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768562-7425-4694-8310-2F2DA8516DEA}"/>
              </a:ext>
            </a:extLst>
          </p:cNvPr>
          <p:cNvSpPr txBox="1"/>
          <p:nvPr/>
        </p:nvSpPr>
        <p:spPr>
          <a:xfrm>
            <a:off x="1200150" y="457200"/>
            <a:ext cx="67437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>
                <a:latin typeface="+mn-lt"/>
                <a:hlinkClick r:id="rId2"/>
              </a:rPr>
              <a:t>The Missing Semester</a:t>
            </a:r>
            <a:r>
              <a:rPr lang="en-US" altLang="zh-CN" sz="3800" dirty="0">
                <a:latin typeface="+mn-lt"/>
                <a:hlinkClick r:id="rId2"/>
              </a:rPr>
              <a:t>,</a:t>
            </a:r>
            <a:r>
              <a:rPr lang="zh-CN" altLang="en-US" sz="3800" dirty="0">
                <a:latin typeface="+mn-lt"/>
                <a:hlinkClick r:id="rId2"/>
              </a:rPr>
              <a:t> </a:t>
            </a:r>
            <a:r>
              <a:rPr lang="en-US" altLang="zh-CN" sz="3800" dirty="0">
                <a:latin typeface="+mn-lt"/>
                <a:hlinkClick r:id="rId2"/>
              </a:rPr>
              <a:t>MIT CSAIL</a:t>
            </a:r>
            <a:endParaRPr lang="en-US" sz="3800" dirty="0">
              <a:latin typeface="+mn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396395-B5F6-ABD7-23B2-25804A481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94" y="1447800"/>
            <a:ext cx="8855612" cy="516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126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5275E2-6443-3473-5CF0-3AE537EF7662}"/>
              </a:ext>
            </a:extLst>
          </p:cNvPr>
          <p:cNvSpPr txBox="1"/>
          <p:nvPr/>
        </p:nvSpPr>
        <p:spPr>
          <a:xfrm>
            <a:off x="366361" y="3090446"/>
            <a:ext cx="8411277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800" b="1" dirty="0">
                <a:latin typeface="+mn-lt"/>
              </a:rPr>
              <a:t>Thank you very much for your attention</a:t>
            </a:r>
            <a:r>
              <a:rPr lang="en-US" altLang="zh-CN" sz="3800" b="1" dirty="0">
                <a:latin typeface="+mn-lt"/>
              </a:rPr>
              <a:t>!</a:t>
            </a:r>
            <a:endParaRPr lang="en-US" sz="38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2678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3400" y="762000"/>
            <a:ext cx="64770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1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  <a:cs typeface="Calibri" panose="020F0502020204030204" pitchFamily="34" charset="0"/>
              </a:rPr>
              <a:t>Introduction</a:t>
            </a:r>
            <a:r>
              <a:rPr sz="3200" spc="-25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  <a:cs typeface="Calibri" panose="020F0502020204030204" pitchFamily="34" charset="0"/>
              </a:rPr>
              <a:t>to</a:t>
            </a:r>
            <a:r>
              <a:rPr sz="3200" spc="-25" dirty="0">
                <a:latin typeface="+mj-lt"/>
                <a:cs typeface="Calibri" panose="020F0502020204030204" pitchFamily="34" charset="0"/>
              </a:rPr>
              <a:t> </a:t>
            </a:r>
            <a:r>
              <a:rPr lang="en-HK" sz="3200" spc="-25" dirty="0">
                <a:latin typeface="+mj-lt"/>
                <a:cs typeface="Calibri" panose="020F0502020204030204" pitchFamily="34" charset="0"/>
              </a:rPr>
              <a:t>Linux</a:t>
            </a:r>
            <a:r>
              <a:rPr lang="en-US" altLang="zh-CN" sz="3200" spc="-25" dirty="0">
                <a:latin typeface="+mj-lt"/>
                <a:cs typeface="Calibri" panose="020F0502020204030204" pitchFamily="34" charset="0"/>
              </a:rPr>
              <a:t>/</a:t>
            </a:r>
            <a:r>
              <a:rPr lang="en-HK" sz="3200" spc="-20" dirty="0">
                <a:latin typeface="+mj-lt"/>
                <a:cs typeface="Calibri" panose="020F0502020204030204" pitchFamily="34" charset="0"/>
              </a:rPr>
              <a:t>Unix</a:t>
            </a:r>
            <a:endParaRPr sz="3200" spc="-20" dirty="0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91441" y="1466960"/>
            <a:ext cx="8271559" cy="410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 hangingPunct="0">
              <a:lnSpc>
                <a:spcPts val="320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lang="en-HK" sz="3200" baseline="1543" dirty="0">
                <a:latin typeface="+mn-lt"/>
                <a:cs typeface="Arial"/>
              </a:rPr>
              <a:t>Linux</a:t>
            </a:r>
            <a:r>
              <a:rPr lang="en-US" altLang="zh-CN" sz="3200" baseline="1543" dirty="0">
                <a:latin typeface="+mn-lt"/>
                <a:cs typeface="Arial"/>
              </a:rPr>
              <a:t>/Unix</a:t>
            </a:r>
            <a:r>
              <a:rPr lang="en-US" altLang="zh-CN" sz="3200" spc="-15" baseline="1543" dirty="0">
                <a:latin typeface="+mn-lt"/>
                <a:cs typeface="Arial"/>
              </a:rPr>
              <a:t>: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Computer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="1" baseline="1543" dirty="0">
                <a:latin typeface="+mn-lt"/>
                <a:cs typeface="Arial"/>
              </a:rPr>
              <a:t>Operating</a:t>
            </a:r>
            <a:r>
              <a:rPr sz="3200" b="1" spc="-7" baseline="1543" dirty="0">
                <a:latin typeface="+mn-lt"/>
                <a:cs typeface="Arial"/>
              </a:rPr>
              <a:t> </a:t>
            </a:r>
            <a:r>
              <a:rPr sz="3200" b="1" baseline="1543" dirty="0">
                <a:latin typeface="+mn-lt"/>
                <a:cs typeface="Arial"/>
              </a:rPr>
              <a:t>System</a:t>
            </a:r>
            <a:r>
              <a:rPr sz="3200" b="1" spc="-15" baseline="1543" dirty="0">
                <a:latin typeface="+mn-lt"/>
                <a:cs typeface="Arial"/>
              </a:rPr>
              <a:t> </a:t>
            </a:r>
            <a:r>
              <a:rPr sz="3200" spc="-30" baseline="1543" dirty="0">
                <a:latin typeface="+mn-lt"/>
                <a:cs typeface="Arial"/>
              </a:rPr>
              <a:t>(OS)</a:t>
            </a:r>
            <a:endParaRPr lang="en-HK" sz="3200" spc="-30" baseline="1543" dirty="0">
              <a:latin typeface="+mn-lt"/>
              <a:cs typeface="Arial"/>
            </a:endParaRPr>
          </a:p>
          <a:p>
            <a:pPr marL="469900" indent="-457200" hangingPunct="0">
              <a:lnSpc>
                <a:spcPts val="3200"/>
              </a:lnSpc>
              <a:spcBef>
                <a:spcPts val="100"/>
              </a:spcBef>
              <a:buClr>
                <a:srgbClr val="C0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lang="en-HK" sz="3200" b="1" baseline="1543" dirty="0">
                <a:latin typeface="+mn-lt"/>
                <a:cs typeface="Arial"/>
              </a:rPr>
              <a:t>Unix</a:t>
            </a:r>
            <a:r>
              <a:rPr lang="en-US" altLang="zh-CN" sz="3200" baseline="1543" dirty="0">
                <a:latin typeface="+mn-lt"/>
                <a:cs typeface="Arial"/>
              </a:rPr>
              <a:t>:</a:t>
            </a:r>
            <a:r>
              <a:rPr lang="zh-CN" altLang="en-US" sz="3200" baseline="1543" dirty="0">
                <a:latin typeface="+mn-lt"/>
                <a:cs typeface="Arial"/>
              </a:rPr>
              <a:t> </a:t>
            </a:r>
            <a:r>
              <a:rPr lang="en-HK" altLang="zh-CN" sz="3200" i="1" baseline="1543" dirty="0">
                <a:latin typeface="+mn-lt"/>
                <a:cs typeface="Arial"/>
              </a:rPr>
              <a:t>Proprietary</a:t>
            </a:r>
            <a:r>
              <a:rPr lang="en-US" altLang="zh-CN" sz="3200" baseline="1543" dirty="0">
                <a:latin typeface="+mn-lt"/>
                <a:cs typeface="Arial"/>
              </a:rPr>
              <a:t>,</a:t>
            </a:r>
            <a:r>
              <a:rPr lang="zh-CN" altLang="en-US" sz="3200" baseline="1543" dirty="0">
                <a:latin typeface="+mn-lt"/>
                <a:cs typeface="Arial"/>
              </a:rPr>
              <a:t> </a:t>
            </a:r>
            <a:r>
              <a:rPr lang="en-US" altLang="zh-CN" sz="3200" baseline="1543" dirty="0">
                <a:latin typeface="+mn-lt"/>
                <a:cs typeface="Arial"/>
              </a:rPr>
              <a:t>d</a:t>
            </a:r>
            <a:r>
              <a:rPr sz="3200" baseline="1543" dirty="0">
                <a:latin typeface="+mn-lt"/>
                <a:cs typeface="Arial"/>
              </a:rPr>
              <a:t>eveloped</a:t>
            </a:r>
            <a:r>
              <a:rPr sz="3200" spc="-30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at</a:t>
            </a:r>
            <a:r>
              <a:rPr sz="3200" spc="-172" baseline="1543" dirty="0">
                <a:latin typeface="+mn-lt"/>
                <a:cs typeface="Arial"/>
              </a:rPr>
              <a:t> </a:t>
            </a:r>
            <a:r>
              <a:rPr sz="3200" spc="-30" baseline="1543" dirty="0">
                <a:latin typeface="+mn-lt"/>
                <a:cs typeface="Arial"/>
                <a:hlinkClick r:id="rId2"/>
              </a:rPr>
              <a:t>AT&amp;T</a:t>
            </a:r>
            <a:r>
              <a:rPr sz="3200" spc="-82" baseline="1543" dirty="0">
                <a:latin typeface="+mn-lt"/>
                <a:cs typeface="Arial"/>
                <a:hlinkClick r:id="rId2"/>
              </a:rPr>
              <a:t> </a:t>
            </a:r>
            <a:r>
              <a:rPr sz="3200" baseline="1543" dirty="0">
                <a:latin typeface="+mn-lt"/>
                <a:cs typeface="Arial"/>
                <a:hlinkClick r:id="rId2"/>
              </a:rPr>
              <a:t>Bell</a:t>
            </a:r>
            <a:r>
              <a:rPr sz="3200" spc="-22" baseline="1543" dirty="0">
                <a:latin typeface="+mn-lt"/>
                <a:cs typeface="Arial"/>
                <a:hlinkClick r:id="rId2"/>
              </a:rPr>
              <a:t> </a:t>
            </a:r>
            <a:r>
              <a:rPr sz="3200" spc="-30" baseline="1543" dirty="0">
                <a:latin typeface="+mn-lt"/>
                <a:cs typeface="Arial"/>
                <a:hlinkClick r:id="rId2"/>
              </a:rPr>
              <a:t>Labs</a:t>
            </a:r>
            <a:r>
              <a:rPr lang="zh-CN" altLang="en-US" sz="3200" spc="-30" baseline="1543" dirty="0">
                <a:latin typeface="+mn-lt"/>
                <a:cs typeface="Arial"/>
              </a:rPr>
              <a:t> </a:t>
            </a:r>
            <a:r>
              <a:rPr lang="en-US" altLang="zh-CN" sz="3200" spc="-30" baseline="1543" dirty="0">
                <a:latin typeface="+mn-lt"/>
                <a:cs typeface="Arial"/>
              </a:rPr>
              <a:t>in the 1970s</a:t>
            </a:r>
            <a:endParaRPr sz="3200" baseline="1543" dirty="0">
              <a:latin typeface="+mn-lt"/>
              <a:cs typeface="Arial"/>
            </a:endParaRPr>
          </a:p>
          <a:p>
            <a:pPr marL="927100" lvl="1" indent="-457200" hangingPunct="0">
              <a:lnSpc>
                <a:spcPts val="3200"/>
              </a:lnSpc>
              <a:spcBef>
                <a:spcPts val="1535"/>
              </a:spcBef>
              <a:buClr>
                <a:srgbClr val="C0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sz="3200" baseline="1543" dirty="0">
                <a:latin typeface="+mn-lt"/>
                <a:cs typeface="Arial"/>
              </a:rPr>
              <a:t>By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lang="en-HK" sz="3200" baseline="1543" dirty="0">
                <a:latin typeface="+mn-lt"/>
                <a:cs typeface="Arial"/>
                <a:hlinkClick r:id="rId3"/>
              </a:rPr>
              <a:t>Kenneth Lane Thompson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&amp;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  <a:hlinkClick r:id="rId4"/>
              </a:rPr>
              <a:t>Dennis</a:t>
            </a:r>
            <a:r>
              <a:rPr sz="3200" spc="-7" baseline="1543" dirty="0">
                <a:latin typeface="+mn-lt"/>
                <a:cs typeface="Arial"/>
                <a:hlinkClick r:id="rId4"/>
              </a:rPr>
              <a:t> </a:t>
            </a:r>
            <a:r>
              <a:rPr sz="3200" spc="-15" baseline="1543" dirty="0">
                <a:latin typeface="+mn-lt"/>
                <a:cs typeface="Arial"/>
                <a:hlinkClick r:id="rId4"/>
              </a:rPr>
              <a:t>Ritchie</a:t>
            </a:r>
            <a:r>
              <a:rPr lang="zh-CN" altLang="en-US" sz="3200" spc="-15" baseline="1543" dirty="0">
                <a:latin typeface="+mn-lt"/>
                <a:cs typeface="Arial"/>
              </a:rPr>
              <a:t> </a:t>
            </a:r>
            <a:r>
              <a:rPr lang="en-US" altLang="zh-CN" sz="3200" spc="-15" baseline="1543" dirty="0">
                <a:latin typeface="+mn-lt"/>
                <a:cs typeface="Arial"/>
              </a:rPr>
              <a:t>(Father</a:t>
            </a:r>
            <a:r>
              <a:rPr lang="zh-CN" altLang="en-US" sz="3200" spc="-15" baseline="1543" dirty="0">
                <a:latin typeface="+mn-lt"/>
                <a:cs typeface="Arial"/>
              </a:rPr>
              <a:t> </a:t>
            </a:r>
            <a:r>
              <a:rPr lang="en-US" altLang="zh-CN" sz="3200" spc="-15" baseline="1543" dirty="0">
                <a:latin typeface="+mn-lt"/>
                <a:cs typeface="Arial"/>
              </a:rPr>
              <a:t>of C)</a:t>
            </a:r>
          </a:p>
          <a:p>
            <a:pPr marL="927100" lvl="1" indent="-457200" hangingPunct="0">
              <a:lnSpc>
                <a:spcPts val="3200"/>
              </a:lnSpc>
              <a:spcBef>
                <a:spcPts val="1535"/>
              </a:spcBef>
              <a:buClr>
                <a:srgbClr val="C0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lang="en-HK" sz="3200" b="1" spc="-15" baseline="1543" dirty="0">
                <a:latin typeface="+mn-lt"/>
                <a:cs typeface="Arial"/>
              </a:rPr>
              <a:t>ACM A. M. Turing Award</a:t>
            </a:r>
            <a:r>
              <a:rPr lang="en-US" altLang="zh-CN" sz="3200" spc="-15" baseline="1543" dirty="0">
                <a:latin typeface="+mn-lt"/>
                <a:cs typeface="Arial"/>
              </a:rPr>
              <a:t>,</a:t>
            </a:r>
            <a:r>
              <a:rPr lang="zh-CN" altLang="en-US" sz="3200" spc="-15" baseline="1543" dirty="0">
                <a:latin typeface="+mn-lt"/>
                <a:cs typeface="Arial"/>
              </a:rPr>
              <a:t> </a:t>
            </a:r>
            <a:r>
              <a:rPr lang="en-US" altLang="zh-CN" sz="3200" spc="-15" baseline="1543" dirty="0">
                <a:latin typeface="+mn-lt"/>
                <a:cs typeface="Arial"/>
              </a:rPr>
              <a:t>1983</a:t>
            </a:r>
            <a:r>
              <a:rPr lang="zh-CN" altLang="en-US" sz="3200" spc="-15" baseline="1543" dirty="0">
                <a:latin typeface="+mn-lt"/>
                <a:cs typeface="Arial"/>
              </a:rPr>
              <a:t> </a:t>
            </a:r>
            <a:r>
              <a:rPr lang="en-US" altLang="zh-CN" sz="3200" spc="-15" baseline="1543" dirty="0">
                <a:latin typeface="+mn-lt"/>
                <a:cs typeface="Arial"/>
              </a:rPr>
              <a:t>(</a:t>
            </a:r>
            <a:r>
              <a:rPr lang="en-US" altLang="zh-CN" sz="3200" spc="-15" baseline="1543" dirty="0">
                <a:latin typeface="+mn-lt"/>
                <a:cs typeface="Arial"/>
                <a:hlinkClick r:id="rId5"/>
              </a:rPr>
              <a:t>Ken</a:t>
            </a:r>
            <a:r>
              <a:rPr lang="en-US" altLang="zh-CN" sz="3200" spc="-15" baseline="1543" dirty="0">
                <a:latin typeface="+mn-lt"/>
                <a:cs typeface="Arial"/>
              </a:rPr>
              <a:t> and </a:t>
            </a:r>
            <a:r>
              <a:rPr lang="en-US" altLang="zh-CN" sz="3200" spc="-15" baseline="1543" dirty="0">
                <a:latin typeface="+mn-lt"/>
                <a:cs typeface="Arial"/>
                <a:hlinkClick r:id="rId6"/>
              </a:rPr>
              <a:t>Dennis</a:t>
            </a:r>
            <a:r>
              <a:rPr lang="en-US" altLang="zh-CN" sz="3200" spc="-15" baseline="1543" dirty="0">
                <a:latin typeface="+mn-lt"/>
                <a:cs typeface="Arial"/>
              </a:rPr>
              <a:t>)</a:t>
            </a:r>
            <a:endParaRPr lang="en-HK" sz="3200" spc="-15" baseline="1543" dirty="0">
              <a:latin typeface="+mn-lt"/>
              <a:cs typeface="Arial"/>
            </a:endParaRPr>
          </a:p>
          <a:p>
            <a:pPr marL="466344" indent="-457200" hangingPunct="0">
              <a:lnSpc>
                <a:spcPts val="3200"/>
              </a:lnSpc>
              <a:spcBef>
                <a:spcPts val="100"/>
              </a:spcBef>
              <a:buClr>
                <a:srgbClr val="C00000"/>
              </a:buClr>
              <a:buSzPts val="3200"/>
              <a:buFont typeface="Wingdings" pitchFamily="2" charset="2"/>
              <a:buChar char="§"/>
              <a:tabLst>
                <a:tab pos="354965" algn="l"/>
              </a:tabLst>
            </a:pPr>
            <a:r>
              <a:rPr lang="en-HK" sz="3200" b="1" spc="-30" baseline="2000" dirty="0">
                <a:effectLst/>
                <a:latin typeface="Calibri" panose="020F0502020204030204" pitchFamily="34" charset="0"/>
                <a:cs typeface="Arial" panose="020B0604020202020204" pitchFamily="34" charset="0"/>
              </a:rPr>
              <a:t>Linux</a:t>
            </a:r>
            <a:r>
              <a:rPr lang="en-US" sz="3200" spc="-30" baseline="2000" dirty="0">
                <a:effectLst/>
                <a:latin typeface="Calibri" panose="020F0502020204030204" pitchFamily="34" charset="0"/>
                <a:cs typeface="Arial" panose="020B0604020202020204" pitchFamily="34" charset="0"/>
              </a:rPr>
              <a:t>:</a:t>
            </a:r>
            <a:r>
              <a:rPr lang="zh-CN" sz="3200" spc="-30" baseline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200" i="1" spc="-30" baseline="2000" dirty="0">
                <a:effectLst/>
                <a:latin typeface="Calibri" panose="020F0502020204030204" pitchFamily="34" charset="0"/>
                <a:cs typeface="Arial" panose="020B0604020202020204" pitchFamily="34" charset="0"/>
              </a:rPr>
              <a:t>Free and </a:t>
            </a:r>
            <a:r>
              <a:rPr lang="en-HK" sz="3200" i="1" spc="-30" baseline="2000" dirty="0">
                <a:effectLst/>
                <a:latin typeface="Calibri" panose="020F0502020204030204" pitchFamily="34" charset="0"/>
                <a:cs typeface="Arial" panose="020B0604020202020204" pitchFamily="34" charset="0"/>
              </a:rPr>
              <a:t>open-source</a:t>
            </a:r>
            <a:r>
              <a:rPr lang="en-US" sz="3200" spc="-30" baseline="2000" dirty="0">
                <a:effectLst/>
                <a:latin typeface="Calibri" panose="020F0502020204030204" pitchFamily="34" charset="0"/>
                <a:cs typeface="Arial" panose="020B0604020202020204" pitchFamily="34" charset="0"/>
              </a:rPr>
              <a:t>,</a:t>
            </a:r>
            <a:r>
              <a:rPr lang="zh-CN" sz="3200" spc="-30" baseline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200" spc="-30" baseline="2000" dirty="0">
                <a:effectLst/>
                <a:latin typeface="Calibri" panose="020F0502020204030204" pitchFamily="34" charset="0"/>
                <a:cs typeface="Arial" panose="020B0604020202020204" pitchFamily="34" charset="0"/>
              </a:rPr>
              <a:t>developed by</a:t>
            </a:r>
            <a:r>
              <a:rPr lang="zh-CN" sz="3200" spc="-30" baseline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HK" sz="3200" spc="-30" baseline="2000" dirty="0">
                <a:effectLst/>
                <a:latin typeface="Calibri" panose="020F0502020204030204" pitchFamily="34" charset="0"/>
                <a:cs typeface="Arial" panose="020B0604020202020204" pitchFamily="34" charset="0"/>
                <a:hlinkClick r:id="rId7"/>
              </a:rPr>
              <a:t>Linus Torvalds</a:t>
            </a:r>
            <a:r>
              <a:rPr lang="zh-CN" sz="3200" spc="-30" baseline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HK" sz="3200" spc="-30" baseline="2000" dirty="0">
                <a:effectLst/>
                <a:latin typeface="Calibri" panose="020F0502020204030204" pitchFamily="34" charset="0"/>
                <a:cs typeface="Arial" panose="020B0604020202020204" pitchFamily="34" charset="0"/>
              </a:rPr>
              <a:t>in the 1990s</a:t>
            </a:r>
            <a:endParaRPr lang="en-HK" sz="3200" spc="-30" baseline="1543" dirty="0">
              <a:effectLst/>
              <a:latin typeface="+mn-lt"/>
              <a:cs typeface="Arial"/>
            </a:endParaRPr>
          </a:p>
          <a:p>
            <a:pPr marL="466344" indent="-457200" hangingPunct="0">
              <a:lnSpc>
                <a:spcPts val="3200"/>
              </a:lnSpc>
              <a:spcBef>
                <a:spcPts val="100"/>
              </a:spcBef>
              <a:buClr>
                <a:srgbClr val="C00000"/>
              </a:buClr>
              <a:buSzPts val="3200"/>
              <a:buFont typeface="Wingdings" pitchFamily="2" charset="2"/>
              <a:buChar char="§"/>
              <a:tabLst>
                <a:tab pos="354965" algn="l"/>
              </a:tabLst>
            </a:pPr>
            <a:r>
              <a:rPr lang="en-HK" sz="3200" baseline="1543" dirty="0">
                <a:latin typeface="+mn-lt"/>
                <a:cs typeface="Arial"/>
              </a:rPr>
              <a:t>Core</a:t>
            </a:r>
            <a:r>
              <a:rPr lang="en-HK" sz="3200" spc="-7" baseline="1543" dirty="0">
                <a:latin typeface="+mn-lt"/>
                <a:cs typeface="Arial"/>
              </a:rPr>
              <a:t> </a:t>
            </a:r>
            <a:r>
              <a:rPr lang="en-HK" sz="3200" spc="-15" baseline="1543" dirty="0">
                <a:latin typeface="+mn-lt"/>
                <a:cs typeface="Arial"/>
              </a:rPr>
              <a:t>Philosophy:</a:t>
            </a:r>
            <a:endParaRPr lang="en-HK" sz="3200" baseline="1543" dirty="0">
              <a:latin typeface="+mn-lt"/>
              <a:cs typeface="Arial"/>
            </a:endParaRPr>
          </a:p>
          <a:p>
            <a:pPr marL="927100" lvl="1" indent="-457200" hangingPunct="0">
              <a:lnSpc>
                <a:spcPts val="3200"/>
              </a:lnSpc>
              <a:spcBef>
                <a:spcPts val="1535"/>
              </a:spcBef>
              <a:buClr>
                <a:srgbClr val="C0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sz="3200" baseline="1543" dirty="0">
                <a:latin typeface="+mn-lt"/>
                <a:cs typeface="Arial"/>
              </a:rPr>
              <a:t>Small,</a:t>
            </a:r>
            <a:r>
              <a:rPr sz="3200" spc="-3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modular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utilities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that</a:t>
            </a:r>
            <a:r>
              <a:rPr sz="3200" spc="-22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perform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tasks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spc="-30" baseline="1543" dirty="0">
                <a:latin typeface="+mn-lt"/>
                <a:cs typeface="Arial"/>
              </a:rPr>
              <a:t>well</a:t>
            </a:r>
            <a:endParaRPr lang="en-HK" sz="3200" baseline="1543" dirty="0">
              <a:latin typeface="+mn-lt"/>
              <a:cs typeface="Arial"/>
            </a:endParaRPr>
          </a:p>
          <a:p>
            <a:pPr marL="927100" lvl="1" indent="-457200" hangingPunct="0">
              <a:lnSpc>
                <a:spcPts val="3200"/>
              </a:lnSpc>
              <a:spcBef>
                <a:spcPts val="1535"/>
              </a:spcBef>
              <a:buClr>
                <a:srgbClr val="C0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lang="en-HK" sz="3200" spc="-7" baseline="1543" dirty="0">
                <a:latin typeface="+mn-lt"/>
                <a:cs typeface="Arial"/>
              </a:rPr>
              <a:t>Combine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tools</a:t>
            </a:r>
            <a:r>
              <a:rPr sz="3200" spc="-22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through</a:t>
            </a:r>
            <a:r>
              <a:rPr sz="3200" spc="-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pipelines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spc="-37" baseline="1543" dirty="0">
                <a:latin typeface="+mn-lt"/>
                <a:cs typeface="Arial"/>
              </a:rPr>
              <a:t>to </a:t>
            </a:r>
            <a:r>
              <a:rPr lang="en-HK" sz="3200" spc="-37" baseline="1543" dirty="0">
                <a:latin typeface="+mn-lt"/>
                <a:cs typeface="Arial"/>
              </a:rPr>
              <a:t>solve problems</a:t>
            </a:r>
            <a:endParaRPr sz="3200" dirty="0">
              <a:latin typeface="+mn-lt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3</a:t>
            </a:r>
            <a:endParaRPr sz="800">
              <a:latin typeface="Arial"/>
              <a:cs typeface="Arial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96C0B35-A792-D4C7-D312-EA304E29EB8E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3DBFFB-5D02-E3F7-51C9-3FFF1A7BC8AB}"/>
              </a:ext>
            </a:extLst>
          </p:cNvPr>
          <p:cNvSpPr txBox="1"/>
          <p:nvPr/>
        </p:nvSpPr>
        <p:spPr>
          <a:xfrm>
            <a:off x="443062" y="5909158"/>
            <a:ext cx="8591728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Image Credits</a:t>
            </a:r>
            <a:r>
              <a:rPr lang="en-US" altLang="zh-CN" sz="1200" dirty="0"/>
              <a:t>:</a:t>
            </a:r>
          </a:p>
          <a:p>
            <a:pPr marL="228600" indent="-228600">
              <a:buFont typeface="+mj-lt"/>
              <a:buAutoNum type="arabicPeriod"/>
            </a:pPr>
            <a:r>
              <a:rPr lang="en-HK" altLang="zh-CN" sz="1200" dirty="0"/>
              <a:t>Ken Thompson and Dennis Ritchie</a:t>
            </a:r>
            <a:r>
              <a:rPr lang="zh-CN" altLang="en-US" sz="1200" dirty="0"/>
              <a:t> </a:t>
            </a:r>
            <a:r>
              <a:rPr lang="en-US" altLang="zh-CN" sz="1200" dirty="0"/>
              <a:t>1973:</a:t>
            </a:r>
            <a:r>
              <a:rPr lang="zh-CN" altLang="en-US" sz="1200" dirty="0"/>
              <a:t> </a:t>
            </a:r>
            <a:r>
              <a:rPr lang="en-US" altLang="zh-CN" sz="1200" dirty="0">
                <a:hlinkClick r:id="rId8"/>
              </a:rPr>
              <a:t>in the public domain</a:t>
            </a:r>
            <a:endParaRPr lang="en-US" altLang="zh-CN" sz="1200" dirty="0"/>
          </a:p>
          <a:p>
            <a:pPr marL="228600" indent="-228600">
              <a:buFont typeface="+mj-lt"/>
              <a:buAutoNum type="arabicPeriod"/>
            </a:pPr>
            <a:r>
              <a:rPr lang="en-US" altLang="zh-CN" sz="1200" dirty="0"/>
              <a:t>Linus Torvalds:</a:t>
            </a:r>
            <a:r>
              <a:rPr lang="zh-CN" altLang="en-US" sz="1200" dirty="0"/>
              <a:t> </a:t>
            </a:r>
            <a:r>
              <a:rPr lang="en-US" altLang="zh-CN" sz="1200" dirty="0">
                <a:hlinkClick r:id="rId9"/>
              </a:rPr>
              <a:t>CC BY 3.0</a:t>
            </a:r>
            <a:endParaRPr lang="en-US" altLang="zh-CN" sz="1200" dirty="0"/>
          </a:p>
          <a:p>
            <a:pPr marL="228600" indent="-228600">
              <a:buFont typeface="+mj-lt"/>
              <a:buAutoNum type="arabicPeriod"/>
            </a:pPr>
            <a:endParaRPr lang="en-US" altLang="zh-CN" sz="1200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C04AAE8-8BA7-08E3-EC6E-11ED16792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900" y="413302"/>
            <a:ext cx="2256890" cy="146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9870DBE1-4746-3283-11E5-923CAF8E9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437" y="4038600"/>
            <a:ext cx="1763359" cy="2406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491440" y="1466960"/>
            <a:ext cx="8347760" cy="44755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sz="3000" b="1" baseline="1543" dirty="0">
                <a:latin typeface="+mn-lt"/>
                <a:cs typeface="Arial"/>
              </a:rPr>
              <a:t>Key</a:t>
            </a:r>
            <a:r>
              <a:rPr sz="3000" b="1" spc="-15" baseline="1543" dirty="0">
                <a:latin typeface="+mn-lt"/>
                <a:cs typeface="Arial"/>
              </a:rPr>
              <a:t> Features</a:t>
            </a:r>
            <a:r>
              <a:rPr sz="3000" spc="-15" baseline="1543" dirty="0">
                <a:latin typeface="+mn-lt"/>
                <a:cs typeface="Arial"/>
              </a:rPr>
              <a:t>:</a:t>
            </a:r>
            <a:endParaRPr sz="3000" baseline="1543" dirty="0">
              <a:latin typeface="+mn-lt"/>
              <a:cs typeface="Arial"/>
            </a:endParaRPr>
          </a:p>
          <a:p>
            <a:pPr marL="927100" lvl="1" indent="-457200">
              <a:lnSpc>
                <a:spcPct val="100000"/>
              </a:lnSpc>
              <a:spcBef>
                <a:spcPts val="1500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sz="3000" b="1" baseline="1543" dirty="0">
                <a:latin typeface="+mn-lt"/>
                <a:cs typeface="Arial"/>
              </a:rPr>
              <a:t>Portability</a:t>
            </a:r>
            <a:r>
              <a:rPr sz="3000" baseline="1543" dirty="0">
                <a:latin typeface="+mn-lt"/>
                <a:cs typeface="Arial"/>
              </a:rPr>
              <a:t>:</a:t>
            </a:r>
            <a:r>
              <a:rPr sz="3000" spc="-22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runs</a:t>
            </a:r>
            <a:r>
              <a:rPr sz="3000" spc="-22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on</a:t>
            </a:r>
            <a:r>
              <a:rPr sz="3000" spc="-7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various</a:t>
            </a:r>
            <a:r>
              <a:rPr sz="3000" spc="-22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hardware</a:t>
            </a:r>
            <a:r>
              <a:rPr sz="3000" spc="-7" baseline="1543" dirty="0">
                <a:latin typeface="+mn-lt"/>
                <a:cs typeface="Arial"/>
              </a:rPr>
              <a:t> </a:t>
            </a:r>
            <a:r>
              <a:rPr sz="3000" spc="-15" baseline="1543" dirty="0">
                <a:latin typeface="+mn-lt"/>
                <a:cs typeface="Arial"/>
              </a:rPr>
              <a:t>platforms</a:t>
            </a:r>
            <a:endParaRPr lang="en-HK" sz="3000" spc="-15" baseline="1543" dirty="0">
              <a:latin typeface="+mn-lt"/>
              <a:cs typeface="Arial"/>
            </a:endParaRPr>
          </a:p>
          <a:p>
            <a:pPr marL="927100" lvl="1" indent="-457200">
              <a:lnSpc>
                <a:spcPct val="100000"/>
              </a:lnSpc>
              <a:spcBef>
                <a:spcPts val="1500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sz="3000" b="1" baseline="1543" dirty="0">
                <a:latin typeface="+mn-lt"/>
                <a:cs typeface="Arial"/>
              </a:rPr>
              <a:t>Multiuser</a:t>
            </a:r>
            <a:r>
              <a:rPr sz="3000" b="1" spc="-37" baseline="1543" dirty="0">
                <a:latin typeface="+mn-lt"/>
                <a:cs typeface="Arial"/>
              </a:rPr>
              <a:t> </a:t>
            </a:r>
            <a:r>
              <a:rPr sz="3000" b="1" baseline="1543" dirty="0">
                <a:latin typeface="+mn-lt"/>
                <a:cs typeface="Arial"/>
              </a:rPr>
              <a:t>Support</a:t>
            </a:r>
            <a:r>
              <a:rPr sz="3000" baseline="1543" dirty="0">
                <a:latin typeface="+mn-lt"/>
                <a:cs typeface="Arial"/>
              </a:rPr>
              <a:t>:</a:t>
            </a:r>
            <a:r>
              <a:rPr sz="3000" spc="-22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multiple</a:t>
            </a:r>
            <a:r>
              <a:rPr sz="3000" spc="-7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users</a:t>
            </a:r>
            <a:r>
              <a:rPr sz="3000" spc="-22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at</a:t>
            </a:r>
            <a:r>
              <a:rPr sz="3000" spc="-22" baseline="1543" dirty="0">
                <a:latin typeface="+mn-lt"/>
                <a:cs typeface="Arial"/>
              </a:rPr>
              <a:t> </a:t>
            </a:r>
            <a:r>
              <a:rPr lang="en-HK" sz="3000" spc="-22" baseline="1543" dirty="0">
                <a:latin typeface="+mn-lt"/>
                <a:cs typeface="Arial"/>
              </a:rPr>
              <a:t>the </a:t>
            </a:r>
            <a:r>
              <a:rPr sz="3000" baseline="1543" dirty="0">
                <a:latin typeface="+mn-lt"/>
                <a:cs typeface="Arial"/>
              </a:rPr>
              <a:t>same</a:t>
            </a:r>
            <a:r>
              <a:rPr sz="3000" spc="-7" baseline="1543" dirty="0">
                <a:latin typeface="+mn-lt"/>
                <a:cs typeface="Arial"/>
              </a:rPr>
              <a:t> </a:t>
            </a:r>
            <a:r>
              <a:rPr sz="3000" spc="-30" baseline="1543" dirty="0">
                <a:latin typeface="+mn-lt"/>
                <a:cs typeface="Arial"/>
              </a:rPr>
              <a:t>time</a:t>
            </a:r>
            <a:endParaRPr lang="en-HK" sz="3000" spc="-30" baseline="1543" dirty="0">
              <a:latin typeface="+mn-lt"/>
              <a:cs typeface="Arial"/>
            </a:endParaRPr>
          </a:p>
          <a:p>
            <a:pPr marL="927100" lvl="1" indent="-457200">
              <a:lnSpc>
                <a:spcPct val="100000"/>
              </a:lnSpc>
              <a:spcBef>
                <a:spcPts val="1500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sz="3000" b="1" baseline="1543" dirty="0">
                <a:latin typeface="+mn-lt"/>
                <a:cs typeface="Arial"/>
              </a:rPr>
              <a:t>Multitasking</a:t>
            </a:r>
            <a:r>
              <a:rPr sz="3000" baseline="1543" dirty="0">
                <a:latin typeface="+mn-lt"/>
                <a:cs typeface="Arial"/>
              </a:rPr>
              <a:t>:</a:t>
            </a:r>
            <a:r>
              <a:rPr sz="3000" spc="-30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multiple</a:t>
            </a:r>
            <a:r>
              <a:rPr sz="3000" spc="-22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processes</a:t>
            </a:r>
            <a:r>
              <a:rPr sz="3000" spc="-22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at</a:t>
            </a:r>
            <a:r>
              <a:rPr sz="3000" spc="-30" baseline="1543" dirty="0">
                <a:latin typeface="+mn-lt"/>
                <a:cs typeface="Arial"/>
              </a:rPr>
              <a:t> </a:t>
            </a:r>
            <a:r>
              <a:rPr lang="en-HK" sz="3000" spc="-30" baseline="1543" dirty="0">
                <a:latin typeface="+mn-lt"/>
                <a:cs typeface="Arial"/>
              </a:rPr>
              <a:t>the </a:t>
            </a:r>
            <a:r>
              <a:rPr sz="3000" baseline="1543" dirty="0">
                <a:latin typeface="+mn-lt"/>
                <a:cs typeface="Arial"/>
              </a:rPr>
              <a:t>same</a:t>
            </a:r>
            <a:r>
              <a:rPr sz="3000" spc="-15" baseline="1543" dirty="0">
                <a:latin typeface="+mn-lt"/>
                <a:cs typeface="Arial"/>
              </a:rPr>
              <a:t> </a:t>
            </a:r>
            <a:r>
              <a:rPr sz="3000" spc="-30" baseline="1543" dirty="0">
                <a:latin typeface="+mn-lt"/>
                <a:cs typeface="Arial"/>
              </a:rPr>
              <a:t>time</a:t>
            </a:r>
            <a:endParaRPr lang="en-HK" sz="3000" spc="-30" baseline="1543" dirty="0">
              <a:latin typeface="+mn-lt"/>
              <a:cs typeface="Arial"/>
            </a:endParaRPr>
          </a:p>
          <a:p>
            <a:pPr marL="927100" lvl="1" indent="-457200">
              <a:lnSpc>
                <a:spcPct val="100000"/>
              </a:lnSpc>
              <a:spcBef>
                <a:spcPts val="1000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sz="3000" b="1" baseline="1543" dirty="0">
                <a:latin typeface="+mn-lt"/>
                <a:cs typeface="Arial"/>
              </a:rPr>
              <a:t>Hierarchical</a:t>
            </a:r>
            <a:r>
              <a:rPr sz="3000" b="1" spc="-30" baseline="1543" dirty="0">
                <a:latin typeface="+mn-lt"/>
                <a:cs typeface="Arial"/>
              </a:rPr>
              <a:t> </a:t>
            </a:r>
            <a:r>
              <a:rPr sz="3000" b="1" baseline="1543" dirty="0">
                <a:latin typeface="+mn-lt"/>
                <a:cs typeface="Arial"/>
              </a:rPr>
              <a:t>File</a:t>
            </a:r>
            <a:r>
              <a:rPr sz="3000" b="1" spc="-22" baseline="1543" dirty="0">
                <a:latin typeface="+mn-lt"/>
                <a:cs typeface="Arial"/>
              </a:rPr>
              <a:t> </a:t>
            </a:r>
            <a:r>
              <a:rPr sz="3000" b="1" baseline="1543" dirty="0">
                <a:latin typeface="+mn-lt"/>
                <a:cs typeface="Arial"/>
              </a:rPr>
              <a:t>System</a:t>
            </a:r>
            <a:r>
              <a:rPr sz="3000" baseline="1543" dirty="0">
                <a:latin typeface="+mn-lt"/>
                <a:cs typeface="Arial"/>
              </a:rPr>
              <a:t>:</a:t>
            </a:r>
            <a:r>
              <a:rPr sz="3000" spc="-15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organized</a:t>
            </a:r>
            <a:r>
              <a:rPr sz="3000" spc="-15" baseline="1543" dirty="0">
                <a:latin typeface="+mn-lt"/>
                <a:cs typeface="Arial"/>
              </a:rPr>
              <a:t> directory</a:t>
            </a:r>
            <a:r>
              <a:rPr lang="zh-CN" altLang="en-US" sz="3000" spc="-15" baseline="1543" dirty="0">
                <a:latin typeface="+mn-lt"/>
                <a:cs typeface="Arial"/>
              </a:rPr>
              <a:t> </a:t>
            </a:r>
            <a:r>
              <a:rPr lang="en-US" altLang="zh-CN" sz="3000" spc="-15" baseline="1543" dirty="0">
                <a:latin typeface="+mn-lt"/>
                <a:cs typeface="Arial"/>
              </a:rPr>
              <a:t>structure</a:t>
            </a:r>
            <a:endParaRPr lang="en-HK" sz="3000" spc="-10" dirty="0">
              <a:latin typeface="+mn-lt"/>
              <a:cs typeface="Arial"/>
            </a:endParaRPr>
          </a:p>
          <a:p>
            <a:pPr marL="927100" lvl="1" indent="-457200">
              <a:lnSpc>
                <a:spcPct val="100000"/>
              </a:lnSpc>
              <a:spcBef>
                <a:spcPts val="1500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sz="3000" b="1" baseline="1543" dirty="0">
                <a:latin typeface="+mn-lt"/>
                <a:cs typeface="Arial"/>
              </a:rPr>
              <a:t>Security</a:t>
            </a:r>
            <a:r>
              <a:rPr sz="3000" baseline="1543" dirty="0">
                <a:latin typeface="+mn-lt"/>
                <a:cs typeface="Arial"/>
              </a:rPr>
              <a:t>:</a:t>
            </a:r>
            <a:r>
              <a:rPr sz="3000" spc="-30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permissions</a:t>
            </a:r>
            <a:r>
              <a:rPr sz="3000" spc="-22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and</a:t>
            </a:r>
            <a:r>
              <a:rPr sz="3000" spc="-15" baseline="1543" dirty="0">
                <a:latin typeface="+mn-lt"/>
                <a:cs typeface="Arial"/>
              </a:rPr>
              <a:t> </a:t>
            </a:r>
            <a:r>
              <a:rPr sz="3000" baseline="1543" dirty="0">
                <a:latin typeface="+mn-lt"/>
                <a:cs typeface="Arial"/>
              </a:rPr>
              <a:t>user</a:t>
            </a:r>
            <a:r>
              <a:rPr sz="3000" spc="-22" baseline="1543" dirty="0">
                <a:latin typeface="+mn-lt"/>
                <a:cs typeface="Arial"/>
              </a:rPr>
              <a:t> </a:t>
            </a:r>
            <a:r>
              <a:rPr sz="3000" spc="-15" baseline="1543" dirty="0">
                <a:latin typeface="+mn-lt"/>
                <a:cs typeface="Arial"/>
              </a:rPr>
              <a:t>roles</a:t>
            </a:r>
            <a:endParaRPr sz="3000" baseline="1543" dirty="0">
              <a:latin typeface="+mn-lt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lang="en-HK" sz="3000" b="1" baseline="1543" dirty="0">
                <a:latin typeface="+mn-lt"/>
                <a:cs typeface="Arial"/>
              </a:rPr>
              <a:t>Standardization and </a:t>
            </a:r>
            <a:r>
              <a:rPr sz="3000" b="1" baseline="1543" dirty="0">
                <a:latin typeface="+mn-lt"/>
                <a:cs typeface="Arial"/>
              </a:rPr>
              <a:t>Foundation</a:t>
            </a:r>
            <a:r>
              <a:rPr sz="3000" b="1" spc="-15" baseline="1543" dirty="0">
                <a:latin typeface="+mn-lt"/>
                <a:cs typeface="Arial"/>
              </a:rPr>
              <a:t> </a:t>
            </a:r>
            <a:r>
              <a:rPr sz="3000" b="1" baseline="1543" dirty="0">
                <a:latin typeface="+mn-lt"/>
                <a:cs typeface="Arial"/>
              </a:rPr>
              <a:t>for</a:t>
            </a:r>
            <a:r>
              <a:rPr sz="3000" b="1" spc="-22" baseline="1543" dirty="0">
                <a:latin typeface="+mn-lt"/>
                <a:cs typeface="Arial"/>
              </a:rPr>
              <a:t> </a:t>
            </a:r>
            <a:r>
              <a:rPr sz="3000" b="1" baseline="1543" dirty="0">
                <a:latin typeface="+mn-lt"/>
                <a:cs typeface="Arial"/>
              </a:rPr>
              <a:t>Modern</a:t>
            </a:r>
            <a:r>
              <a:rPr sz="3000" b="1" spc="-7" baseline="1543" dirty="0">
                <a:latin typeface="+mn-lt"/>
                <a:cs typeface="Arial"/>
              </a:rPr>
              <a:t> </a:t>
            </a:r>
            <a:r>
              <a:rPr sz="3000" b="1" spc="-37" baseline="1543" dirty="0">
                <a:latin typeface="+mn-lt"/>
                <a:cs typeface="Arial"/>
              </a:rPr>
              <a:t>OS</a:t>
            </a:r>
            <a:endParaRPr sz="3000" b="1" baseline="1543" dirty="0">
              <a:latin typeface="+mn-lt"/>
              <a:cs typeface="Arial"/>
            </a:endParaRPr>
          </a:p>
          <a:p>
            <a:pPr marL="927100" lvl="1" indent="-4572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lang="en-HK" sz="3000" baseline="1543" dirty="0">
                <a:latin typeface="+mn-lt"/>
                <a:cs typeface="Arial"/>
                <a:hlinkClick r:id="rId2"/>
              </a:rPr>
              <a:t>Portable Operating System Interface</a:t>
            </a:r>
            <a:r>
              <a:rPr lang="en-HK" sz="3000" baseline="1543" dirty="0">
                <a:latin typeface="+mn-lt"/>
                <a:cs typeface="Arial"/>
              </a:rPr>
              <a:t> (POSIX</a:t>
            </a:r>
            <a:r>
              <a:rPr lang="en-US" altLang="zh-CN" sz="3000" baseline="1543" dirty="0">
                <a:latin typeface="+mn-lt"/>
                <a:cs typeface="Arial"/>
              </a:rPr>
              <a:t>),</a:t>
            </a:r>
            <a:r>
              <a:rPr lang="zh-CN" altLang="en-US" sz="3000" baseline="1543" dirty="0">
                <a:latin typeface="+mn-lt"/>
                <a:cs typeface="Arial"/>
              </a:rPr>
              <a:t> </a:t>
            </a:r>
            <a:r>
              <a:rPr lang="en-HK" altLang="zh-CN" sz="3000" baseline="1543" dirty="0">
                <a:latin typeface="+mn-lt"/>
                <a:cs typeface="Arial"/>
                <a:hlinkClick r:id="rId3"/>
              </a:rPr>
              <a:t>IEEE</a:t>
            </a:r>
            <a:r>
              <a:rPr lang="en-HK" altLang="zh-CN" sz="3000" baseline="1543" dirty="0">
                <a:latin typeface="+mn-lt"/>
                <a:cs typeface="Arial"/>
              </a:rPr>
              <a:t> 1003</a:t>
            </a:r>
            <a:r>
              <a:rPr lang="en-US" altLang="zh-CN" sz="3000" baseline="1543" dirty="0">
                <a:latin typeface="+mn-lt"/>
                <a:cs typeface="Arial"/>
              </a:rPr>
              <a:t>/</a:t>
            </a:r>
            <a:r>
              <a:rPr lang="en-US" altLang="zh-CN" sz="3000" baseline="1543" dirty="0">
                <a:latin typeface="+mn-lt"/>
                <a:cs typeface="Arial"/>
                <a:hlinkClick r:id="rId4"/>
              </a:rPr>
              <a:t>ISO</a:t>
            </a:r>
            <a:r>
              <a:rPr lang="en-US" altLang="zh-CN" sz="3000" baseline="1543" dirty="0">
                <a:latin typeface="+mn-lt"/>
                <a:cs typeface="Arial"/>
              </a:rPr>
              <a:t>/</a:t>
            </a:r>
            <a:r>
              <a:rPr lang="en-US" altLang="zh-CN" sz="3000" baseline="1543" dirty="0">
                <a:latin typeface="+mn-lt"/>
                <a:cs typeface="Arial"/>
                <a:hlinkClick r:id="rId5"/>
              </a:rPr>
              <a:t>IEC</a:t>
            </a:r>
            <a:r>
              <a:rPr lang="en-US" altLang="zh-CN" sz="3000" baseline="1543" dirty="0">
                <a:latin typeface="+mn-lt"/>
                <a:cs typeface="Arial"/>
              </a:rPr>
              <a:t> 9945</a:t>
            </a:r>
            <a:endParaRPr sz="3000" baseline="1543" dirty="0">
              <a:latin typeface="+mn-lt"/>
              <a:cs typeface="Arial"/>
            </a:endParaRPr>
          </a:p>
          <a:p>
            <a:pPr marL="927100" lvl="1" indent="-457200">
              <a:lnSpc>
                <a:spcPct val="100000"/>
              </a:lnSpc>
              <a:spcBef>
                <a:spcPts val="1540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lang="en-HK" sz="3000" spc="-15" baseline="1543" dirty="0">
                <a:latin typeface="+mn-lt"/>
                <a:cs typeface="Arial"/>
              </a:rPr>
              <a:t>Linux</a:t>
            </a:r>
            <a:r>
              <a:rPr lang="zh-CN" altLang="en-US" sz="3000" spc="-15" baseline="1543" dirty="0">
                <a:latin typeface="+mn-lt"/>
                <a:cs typeface="Arial"/>
              </a:rPr>
              <a:t> </a:t>
            </a:r>
            <a:r>
              <a:rPr lang="en-US" altLang="zh-CN" sz="3000" spc="-15" baseline="1543" dirty="0">
                <a:latin typeface="+mn-lt"/>
                <a:cs typeface="Arial"/>
              </a:rPr>
              <a:t>and </a:t>
            </a:r>
            <a:r>
              <a:rPr lang="en-HK" sz="3000" spc="-15" baseline="1543" dirty="0">
                <a:latin typeface="+mn-lt"/>
                <a:cs typeface="Arial"/>
              </a:rPr>
              <a:t>m</a:t>
            </a:r>
            <a:r>
              <a:rPr sz="3000" spc="-15" baseline="1543" dirty="0" err="1">
                <a:latin typeface="+mn-lt"/>
                <a:cs typeface="Arial"/>
              </a:rPr>
              <a:t>acOS</a:t>
            </a:r>
            <a:endParaRPr sz="3000" baseline="1543" dirty="0">
              <a:latin typeface="+mn-lt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4</a:t>
            </a:r>
            <a:endParaRPr sz="800">
              <a:latin typeface="Arial"/>
              <a:cs typeface="Arial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790786BB-CE19-87F8-FE39-24556B6FE708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13D22AD0-6BBE-AB5C-7E48-37840D800A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3400" y="762000"/>
            <a:ext cx="60198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1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  <a:cs typeface="Calibri" panose="020F0502020204030204" pitchFamily="34" charset="0"/>
              </a:rPr>
              <a:t>Introduction</a:t>
            </a:r>
            <a:r>
              <a:rPr sz="3200" spc="-25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  <a:cs typeface="Calibri" panose="020F0502020204030204" pitchFamily="34" charset="0"/>
              </a:rPr>
              <a:t>to</a:t>
            </a:r>
            <a:r>
              <a:rPr sz="3200" spc="-25" dirty="0">
                <a:latin typeface="+mj-lt"/>
                <a:cs typeface="Calibri" panose="020F0502020204030204" pitchFamily="34" charset="0"/>
              </a:rPr>
              <a:t> </a:t>
            </a:r>
            <a:r>
              <a:rPr lang="en-HK" sz="3200" spc="-25" dirty="0">
                <a:latin typeface="+mj-lt"/>
                <a:cs typeface="Calibri" panose="020F0502020204030204" pitchFamily="34" charset="0"/>
              </a:rPr>
              <a:t>Linux</a:t>
            </a:r>
            <a:r>
              <a:rPr lang="en-US" altLang="zh-CN" sz="3200" spc="-25" dirty="0">
                <a:latin typeface="+mj-lt"/>
                <a:cs typeface="Calibri" panose="020F0502020204030204" pitchFamily="34" charset="0"/>
              </a:rPr>
              <a:t>/</a:t>
            </a:r>
            <a:r>
              <a:rPr lang="en-HK" sz="3200" spc="-20" dirty="0">
                <a:latin typeface="+mj-lt"/>
                <a:cs typeface="Calibri" panose="020F0502020204030204" pitchFamily="34" charset="0"/>
              </a:rPr>
              <a:t>Unix</a:t>
            </a:r>
            <a:endParaRPr sz="3200" spc="-20" dirty="0">
              <a:latin typeface="+mj-lt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42618" y="771257"/>
            <a:ext cx="5529581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2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</a:rPr>
              <a:t>The</a:t>
            </a:r>
            <a:r>
              <a:rPr sz="3200" spc="-10" dirty="0">
                <a:latin typeface="+mj-lt"/>
              </a:rPr>
              <a:t> </a:t>
            </a:r>
            <a:r>
              <a:rPr lang="en-HK" sz="3200" spc="-10" dirty="0">
                <a:latin typeface="+mj-lt"/>
              </a:rPr>
              <a:t>Linux</a:t>
            </a:r>
            <a:r>
              <a:rPr lang="en-US" altLang="zh-CN" sz="3200" spc="-10" dirty="0">
                <a:latin typeface="+mj-lt"/>
              </a:rPr>
              <a:t> </a:t>
            </a:r>
            <a:r>
              <a:rPr sz="3200" spc="-10" dirty="0">
                <a:latin typeface="+mj-lt"/>
              </a:rPr>
              <a:t>Shell</a:t>
            </a:r>
            <a:r>
              <a:rPr lang="zh-CN" altLang="en-US" sz="3200" spc="-10" dirty="0">
                <a:latin typeface="+mj-lt"/>
              </a:rPr>
              <a:t> </a:t>
            </a:r>
            <a:r>
              <a:rPr lang="en-US" altLang="zh-CN" sz="3200" spc="-10" dirty="0">
                <a:latin typeface="+mj-lt"/>
              </a:rPr>
              <a:t>–</a:t>
            </a:r>
            <a:r>
              <a:rPr lang="zh-CN" altLang="en-US" sz="3200" spc="-10" dirty="0">
                <a:latin typeface="+mj-lt"/>
              </a:rPr>
              <a:t> </a:t>
            </a:r>
            <a:r>
              <a:rPr lang="en-US" altLang="zh-CN" sz="3200" spc="-10" dirty="0">
                <a:latin typeface="+mj-lt"/>
              </a:rPr>
              <a:t>Shells</a:t>
            </a:r>
            <a:endParaRPr sz="3200" spc="-10" dirty="0">
              <a:latin typeface="+mj-l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3400" y="1276524"/>
            <a:ext cx="3699560" cy="10105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sz="3200" spc="-30" baseline="1543" dirty="0">
                <a:latin typeface="+mn-lt"/>
                <a:cs typeface="Arial"/>
              </a:rPr>
              <a:t>Textual </a:t>
            </a:r>
            <a:r>
              <a:rPr sz="3200" baseline="1543" dirty="0">
                <a:latin typeface="+mn-lt"/>
                <a:cs typeface="Arial"/>
              </a:rPr>
              <a:t>UI</a:t>
            </a:r>
            <a:r>
              <a:rPr sz="3200" spc="-3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to</a:t>
            </a:r>
            <a:r>
              <a:rPr sz="3200" spc="-30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the</a:t>
            </a:r>
            <a:r>
              <a:rPr sz="3200" spc="-22" baseline="1543" dirty="0">
                <a:latin typeface="+mn-lt"/>
                <a:cs typeface="Arial"/>
              </a:rPr>
              <a:t> </a:t>
            </a:r>
            <a:r>
              <a:rPr sz="3200" spc="-37" baseline="1543" dirty="0">
                <a:latin typeface="+mn-lt"/>
                <a:cs typeface="Arial"/>
              </a:rPr>
              <a:t>OS</a:t>
            </a:r>
            <a:r>
              <a:rPr lang="zh-CN" altLang="en-US" sz="3200" spc="-37" baseline="1543" dirty="0">
                <a:latin typeface="+mn-lt"/>
                <a:cs typeface="Arial"/>
              </a:rPr>
              <a:t> </a:t>
            </a:r>
            <a:r>
              <a:rPr lang="en-US" altLang="zh-CN" sz="3200" spc="-37" baseline="1543" dirty="0">
                <a:latin typeface="+mn-lt"/>
                <a:cs typeface="Arial"/>
              </a:rPr>
              <a:t>kernel</a:t>
            </a:r>
            <a:endParaRPr lang="en-US" altLang="zh-CN" sz="3200" spc="-37" dirty="0">
              <a:latin typeface="+mn-lt"/>
              <a:cs typeface="Arial"/>
            </a:endParaRPr>
          </a:p>
          <a:p>
            <a:pPr marL="469900" marR="5080" indent="-457200"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sz="3200" baseline="1543" dirty="0">
                <a:latin typeface="+mn-lt"/>
                <a:cs typeface="Arial"/>
              </a:rPr>
              <a:t>Accessible</a:t>
            </a:r>
            <a:r>
              <a:rPr sz="3200" spc="-22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via</a:t>
            </a:r>
            <a:r>
              <a:rPr sz="3200" spc="-22" baseline="1543" dirty="0">
                <a:latin typeface="+mn-lt"/>
                <a:cs typeface="Arial"/>
              </a:rPr>
              <a:t> </a:t>
            </a:r>
            <a:r>
              <a:rPr sz="3200" spc="-37" baseline="1543" dirty="0">
                <a:latin typeface="+mn-lt"/>
                <a:cs typeface="Arial"/>
              </a:rPr>
              <a:t>the</a:t>
            </a:r>
            <a:r>
              <a:rPr lang="zh-CN" altLang="en-US" sz="3200" spc="-37" baseline="1543" dirty="0">
                <a:latin typeface="+mn-lt"/>
                <a:cs typeface="Arial"/>
              </a:rPr>
              <a:t> </a:t>
            </a:r>
            <a:r>
              <a:rPr lang="en-US" altLang="zh-CN" sz="3200" spc="-37" baseline="1543" dirty="0">
                <a:latin typeface="+mn-lt"/>
                <a:cs typeface="Arial"/>
              </a:rPr>
              <a:t>Terminal</a:t>
            </a:r>
            <a:endParaRPr sz="3200" dirty="0">
              <a:latin typeface="+mn-lt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5</a:t>
            </a:r>
            <a:endParaRPr sz="800">
              <a:latin typeface="Arial"/>
              <a:cs typeface="Arial"/>
            </a:endParaRP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1F72E118-01CF-9EF6-8227-7B44A2D0CBDD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835911-A101-5BC9-E66D-710B849BF92D}"/>
              </a:ext>
            </a:extLst>
          </p:cNvPr>
          <p:cNvSpPr/>
          <p:nvPr/>
        </p:nvSpPr>
        <p:spPr>
          <a:xfrm>
            <a:off x="381000" y="5791200"/>
            <a:ext cx="8571875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3CC0FA-6672-6554-D07D-6050359C9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25" y="2144541"/>
            <a:ext cx="6529366" cy="5057958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:a16="http://schemas.microsoft.com/office/drawing/2014/main" id="{6082B456-FECF-D87E-AB77-85E945926338}"/>
              </a:ext>
            </a:extLst>
          </p:cNvPr>
          <p:cNvSpPr txBox="1"/>
          <p:nvPr/>
        </p:nvSpPr>
        <p:spPr>
          <a:xfrm>
            <a:off x="6629400" y="2742991"/>
            <a:ext cx="3699560" cy="38610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20979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tabLst>
                <a:tab pos="355600" algn="l"/>
              </a:tabLst>
            </a:pPr>
            <a:r>
              <a:rPr lang="en-HK" sz="2400" b="1" dirty="0">
                <a:latin typeface="+mn-lt"/>
                <a:cs typeface="Arial"/>
              </a:rPr>
              <a:t>macOS</a:t>
            </a:r>
          </a:p>
          <a:p>
            <a:pPr marL="298450" marR="220979" indent="-28575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HK" sz="2400" dirty="0">
                <a:latin typeface="+mn-lt"/>
                <a:cs typeface="Arial"/>
              </a:rPr>
              <a:t>Terminal</a:t>
            </a:r>
          </a:p>
          <a:p>
            <a:pPr marL="298450" marR="220979" indent="-28575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HK" sz="2400" dirty="0">
                <a:latin typeface="+mn-lt"/>
                <a:cs typeface="Arial"/>
                <a:hlinkClick r:id="rId3"/>
              </a:rPr>
              <a:t>Hyper</a:t>
            </a:r>
            <a:endParaRPr lang="en-HK" sz="2400" dirty="0">
              <a:latin typeface="+mn-lt"/>
              <a:cs typeface="Arial"/>
            </a:endParaRPr>
          </a:p>
          <a:p>
            <a:pPr marL="298450" marR="220979" indent="-28575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HK" sz="2400" dirty="0">
                <a:latin typeface="+mn-lt"/>
                <a:cs typeface="Arial"/>
                <a:hlinkClick r:id="rId4"/>
              </a:rPr>
              <a:t>Warp</a:t>
            </a:r>
            <a:endParaRPr lang="en-HK" sz="2400" dirty="0">
              <a:latin typeface="+mn-lt"/>
              <a:cs typeface="Arial"/>
            </a:endParaRPr>
          </a:p>
          <a:p>
            <a:pPr marL="298450" marR="220979" indent="-28575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HK" sz="2400" dirty="0">
                <a:latin typeface="+mn-lt"/>
                <a:cs typeface="Arial"/>
                <a:hlinkClick r:id="rId5"/>
              </a:rPr>
              <a:t>iTerm</a:t>
            </a:r>
            <a:r>
              <a:rPr lang="en-US" altLang="zh-CN" sz="2400" dirty="0">
                <a:latin typeface="+mn-lt"/>
                <a:cs typeface="Arial"/>
                <a:hlinkClick r:id="rId5"/>
              </a:rPr>
              <a:t>2</a:t>
            </a:r>
            <a:endParaRPr lang="en-HK" sz="2400" dirty="0">
              <a:latin typeface="+mn-lt"/>
              <a:cs typeface="Arial"/>
            </a:endParaRPr>
          </a:p>
          <a:p>
            <a:pPr marL="12700" marR="220979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tabLst>
                <a:tab pos="355600" algn="l"/>
              </a:tabLst>
            </a:pPr>
            <a:endParaRPr lang="en-HK" sz="1800" dirty="0">
              <a:latin typeface="Arial"/>
              <a:cs typeface="Arial"/>
            </a:endParaRPr>
          </a:p>
          <a:p>
            <a:pPr marL="12700" marR="220979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tabLst>
                <a:tab pos="355600" algn="l"/>
              </a:tabLst>
            </a:pPr>
            <a:endParaRPr sz="1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BACF8C-FD0C-E387-1F4C-C15C735E2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F494149B-035C-E4FA-AD21-61D3B6C967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2618" y="771257"/>
            <a:ext cx="6215381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2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</a:rPr>
              <a:t>The</a:t>
            </a:r>
            <a:r>
              <a:rPr sz="3200" spc="-10" dirty="0">
                <a:latin typeface="+mj-lt"/>
              </a:rPr>
              <a:t> </a:t>
            </a:r>
            <a:r>
              <a:rPr lang="en-HK" sz="3200" spc="-10" dirty="0">
                <a:latin typeface="+mj-lt"/>
              </a:rPr>
              <a:t>Linux</a:t>
            </a:r>
            <a:r>
              <a:rPr lang="en-US" altLang="zh-CN" sz="3200" spc="-10" dirty="0">
                <a:latin typeface="+mj-lt"/>
              </a:rPr>
              <a:t> </a:t>
            </a:r>
            <a:r>
              <a:rPr sz="3200" spc="-10" dirty="0">
                <a:latin typeface="+mj-lt"/>
              </a:rPr>
              <a:t>Shell</a:t>
            </a:r>
            <a:r>
              <a:rPr lang="zh-CN" altLang="en-US" sz="3200" spc="-10" dirty="0">
                <a:latin typeface="+mj-lt"/>
              </a:rPr>
              <a:t> </a:t>
            </a:r>
            <a:r>
              <a:rPr lang="en-US" altLang="zh-CN" sz="3200" spc="-10" dirty="0">
                <a:latin typeface="+mj-lt"/>
              </a:rPr>
              <a:t>–</a:t>
            </a:r>
            <a:r>
              <a:rPr lang="zh-CN" altLang="en-US" sz="3200" spc="-10" dirty="0">
                <a:latin typeface="+mj-lt"/>
              </a:rPr>
              <a:t> </a:t>
            </a:r>
            <a:r>
              <a:rPr lang="en-US" altLang="zh-CN" sz="3200" spc="-10" dirty="0" err="1">
                <a:latin typeface="+mj-lt"/>
              </a:rPr>
              <a:t>Zsh</a:t>
            </a:r>
            <a:endParaRPr sz="3200" spc="-10" dirty="0">
              <a:latin typeface="+mj-lt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1D36649F-3C08-45D9-D137-EFFDDEA8B923}"/>
              </a:ext>
            </a:extLst>
          </p:cNvPr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5</a:t>
            </a:r>
            <a:endParaRPr sz="800">
              <a:latin typeface="Arial"/>
              <a:cs typeface="Arial"/>
            </a:endParaRP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63C133B3-7ED2-3216-71B4-F06FD9F80050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1BA8B-7130-5D27-BFCD-1F7D1D67D52E}"/>
              </a:ext>
            </a:extLst>
          </p:cNvPr>
          <p:cNvSpPr/>
          <p:nvPr/>
        </p:nvSpPr>
        <p:spPr>
          <a:xfrm>
            <a:off x="381000" y="5791200"/>
            <a:ext cx="8571875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838B80D4-4706-0A78-5D5C-71DE01003B6F}"/>
              </a:ext>
            </a:extLst>
          </p:cNvPr>
          <p:cNvSpPr txBox="1"/>
          <p:nvPr/>
        </p:nvSpPr>
        <p:spPr>
          <a:xfrm>
            <a:off x="6987357" y="2311600"/>
            <a:ext cx="2413002" cy="37992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220979" indent="-34290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US" sz="2000" dirty="0">
                <a:latin typeface="+mn-lt"/>
                <a:cs typeface="Arial"/>
                <a:hlinkClick r:id="rId2"/>
              </a:rPr>
              <a:t>Oh My </a:t>
            </a:r>
            <a:r>
              <a:rPr lang="en-US" sz="2000" dirty="0" err="1">
                <a:latin typeface="+mn-lt"/>
                <a:cs typeface="Arial"/>
                <a:hlinkClick r:id="rId2"/>
              </a:rPr>
              <a:t>Zsh</a:t>
            </a:r>
            <a:endParaRPr lang="en-US" sz="2000" dirty="0">
              <a:latin typeface="+mn-lt"/>
              <a:cs typeface="Arial"/>
            </a:endParaRPr>
          </a:p>
          <a:p>
            <a:pPr marL="355600" marR="220979" indent="-34290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US" sz="2000" dirty="0">
                <a:latin typeface="+mn-lt"/>
                <a:cs typeface="Arial"/>
                <a:hlinkClick r:id="rId3"/>
              </a:rPr>
              <a:t>Installation</a:t>
            </a:r>
            <a:endParaRPr lang="en-US" sz="2000" dirty="0">
              <a:latin typeface="+mn-lt"/>
              <a:cs typeface="Arial"/>
            </a:endParaRPr>
          </a:p>
          <a:p>
            <a:pPr marL="355600" marR="220979" indent="-34290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US" sz="2000" dirty="0">
                <a:latin typeface="+mn-lt"/>
                <a:cs typeface="Arial"/>
                <a:hlinkClick r:id="rId4"/>
              </a:rPr>
              <a:t>Themes</a:t>
            </a:r>
            <a:endParaRPr lang="en-US" sz="2000" dirty="0">
              <a:latin typeface="+mn-lt"/>
              <a:cs typeface="Arial"/>
            </a:endParaRPr>
          </a:p>
          <a:p>
            <a:pPr marL="355600" marR="220979" indent="-34290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US" sz="2000" dirty="0">
                <a:latin typeface="+mn-lt"/>
                <a:cs typeface="Arial"/>
                <a:hlinkClick r:id="rId5"/>
              </a:rPr>
              <a:t>Plugins</a:t>
            </a:r>
            <a:endParaRPr lang="en-US" sz="2000" dirty="0">
              <a:latin typeface="+mn-lt"/>
              <a:cs typeface="Arial"/>
            </a:endParaRPr>
          </a:p>
          <a:p>
            <a:pPr marL="355600" marR="220979" indent="-34290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HK" sz="2000" dirty="0">
                <a:latin typeface="+mn-lt"/>
                <a:cs typeface="Arial"/>
                <a:hlinkClick r:id="rId6"/>
              </a:rPr>
              <a:t>Auto</a:t>
            </a:r>
            <a:r>
              <a:rPr lang="en-US" sz="2000" dirty="0">
                <a:latin typeface="+mn-lt"/>
                <a:cs typeface="Arial"/>
                <a:hlinkClick r:id="rId6"/>
              </a:rPr>
              <a:t>suggestions</a:t>
            </a:r>
            <a:br>
              <a:rPr lang="en-HK" sz="2000" dirty="0">
                <a:latin typeface="+mn-lt"/>
                <a:cs typeface="Arial"/>
                <a:hlinkClick r:id="rId6"/>
              </a:rPr>
            </a:br>
            <a:r>
              <a:rPr lang="en-HK" sz="2000" dirty="0">
                <a:latin typeface="+mn-lt"/>
                <a:cs typeface="Arial"/>
                <a:hlinkClick r:id="rId6"/>
              </a:rPr>
              <a:t>Syntax-Highlighting</a:t>
            </a:r>
            <a:br>
              <a:rPr lang="en-HK" sz="2000" dirty="0">
                <a:latin typeface="+mn-lt"/>
                <a:cs typeface="Arial"/>
                <a:hlinkClick r:id="rId6"/>
              </a:rPr>
            </a:br>
            <a:r>
              <a:rPr lang="en-HK" sz="2000" dirty="0">
                <a:latin typeface="+mn-lt"/>
                <a:cs typeface="Arial"/>
                <a:hlinkClick r:id="rId6"/>
              </a:rPr>
              <a:t>Autocomplete</a:t>
            </a:r>
            <a:endParaRPr lang="en-US" sz="2000" dirty="0">
              <a:latin typeface="+mn-lt"/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28239D-CCAC-7C59-5F2B-04C03C5155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52400" y="1405801"/>
            <a:ext cx="7378700" cy="5372100"/>
          </a:xfrm>
          <a:prstGeom prst="rect">
            <a:avLst/>
          </a:prstGeom>
        </p:spPr>
      </p:pic>
      <p:pic>
        <p:nvPicPr>
          <p:cNvPr id="1026" name="Picture 2" descr="Oh My Zsh">
            <a:extLst>
              <a:ext uri="{FF2B5EF4-FFF2-40B4-BE49-F238E27FC236}">
                <a16:creationId xmlns:a16="http://schemas.microsoft.com/office/drawing/2014/main" id="{B67ADBF7-4FBA-8824-9322-B8168EA2C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4583" y="558573"/>
            <a:ext cx="2724917" cy="1681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001B0A-D831-0D85-FB6B-51FAD15F4C4C}"/>
              </a:ext>
            </a:extLst>
          </p:cNvPr>
          <p:cNvSpPr txBox="1"/>
          <p:nvPr/>
        </p:nvSpPr>
        <p:spPr>
          <a:xfrm>
            <a:off x="171272" y="6509822"/>
            <a:ext cx="85917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Credits</a:t>
            </a:r>
            <a:r>
              <a:rPr lang="en-US" altLang="zh-CN" sz="1200" dirty="0"/>
              <a:t>:</a:t>
            </a:r>
            <a:r>
              <a:rPr lang="zh-CN" altLang="en-US" sz="1200" dirty="0"/>
              <a:t> </a:t>
            </a:r>
            <a:r>
              <a:rPr lang="en-US" altLang="zh-CN" sz="1200" dirty="0">
                <a:hlinkClick r:id="rId9"/>
              </a:rPr>
              <a:t>Oh My </a:t>
            </a:r>
            <a:r>
              <a:rPr lang="en-US" altLang="zh-CN" sz="1200" dirty="0" err="1">
                <a:hlinkClick r:id="rId9"/>
              </a:rPr>
              <a:t>Zsh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730817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B8CD4-16C2-82A3-D4DB-80A91FA03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E90B241D-11DC-DF96-C3D0-70214AE4BB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2618" y="771257"/>
            <a:ext cx="5834381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2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</a:rPr>
              <a:t>The</a:t>
            </a:r>
            <a:r>
              <a:rPr sz="3200" spc="-10" dirty="0">
                <a:latin typeface="+mj-lt"/>
              </a:rPr>
              <a:t> </a:t>
            </a:r>
            <a:r>
              <a:rPr lang="en-HK" sz="3200" spc="-10" dirty="0">
                <a:latin typeface="+mj-lt"/>
              </a:rPr>
              <a:t>Linux</a:t>
            </a:r>
            <a:r>
              <a:rPr lang="en-US" altLang="zh-CN" sz="3200" spc="-10" dirty="0">
                <a:latin typeface="+mj-lt"/>
              </a:rPr>
              <a:t> </a:t>
            </a:r>
            <a:r>
              <a:rPr sz="3200" spc="-10" dirty="0">
                <a:latin typeface="+mj-lt"/>
              </a:rPr>
              <a:t>Shell</a:t>
            </a:r>
            <a:r>
              <a:rPr lang="zh-CN" altLang="en-US" sz="3200" spc="-10" dirty="0">
                <a:latin typeface="+mj-lt"/>
              </a:rPr>
              <a:t> </a:t>
            </a:r>
            <a:r>
              <a:rPr lang="en-US" altLang="zh-CN" sz="3200" spc="-10" dirty="0">
                <a:latin typeface="+mj-lt"/>
              </a:rPr>
              <a:t>–</a:t>
            </a:r>
            <a:r>
              <a:rPr lang="zh-CN" altLang="en-US" sz="3200" spc="-10" dirty="0">
                <a:latin typeface="+mj-lt"/>
              </a:rPr>
              <a:t> </a:t>
            </a:r>
            <a:r>
              <a:rPr lang="en-US" altLang="zh-CN" sz="3200" spc="-10" dirty="0">
                <a:latin typeface="+mj-lt"/>
              </a:rPr>
              <a:t>Themes</a:t>
            </a:r>
            <a:endParaRPr sz="3200" spc="-10" dirty="0">
              <a:latin typeface="+mj-lt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862901C3-2D75-4327-CB0C-8734D3909865}"/>
              </a:ext>
            </a:extLst>
          </p:cNvPr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5</a:t>
            </a:r>
            <a:endParaRPr sz="800">
              <a:latin typeface="Arial"/>
              <a:cs typeface="Arial"/>
            </a:endParaRP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F72BE836-ECBA-413E-AB50-66FB3F5E96F6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2CEFA3-A06B-EF3E-2C6C-30768230DAA8}"/>
              </a:ext>
            </a:extLst>
          </p:cNvPr>
          <p:cNvSpPr/>
          <p:nvPr/>
        </p:nvSpPr>
        <p:spPr>
          <a:xfrm>
            <a:off x="381000" y="5791200"/>
            <a:ext cx="8571875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muse">
            <a:extLst>
              <a:ext uri="{FF2B5EF4-FFF2-40B4-BE49-F238E27FC236}">
                <a16:creationId xmlns:a16="http://schemas.microsoft.com/office/drawing/2014/main" id="{C112E921-49B3-015C-E565-D16DA4828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352315"/>
            <a:ext cx="3636913" cy="2446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7F1FB9-CDB0-18B1-0D97-530E7DF09C8B}"/>
              </a:ext>
            </a:extLst>
          </p:cNvPr>
          <p:cNvSpPr txBox="1"/>
          <p:nvPr/>
        </p:nvSpPr>
        <p:spPr>
          <a:xfrm>
            <a:off x="6123756" y="3730936"/>
            <a:ext cx="838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HK" b="1" i="0" dirty="0">
                <a:solidFill>
                  <a:srgbClr val="1F2328"/>
                </a:solidFill>
                <a:effectLst/>
                <a:latin typeface="-apple-system"/>
              </a:rPr>
              <a:t>amuse</a:t>
            </a:r>
          </a:p>
        </p:txBody>
      </p:sp>
      <p:pic>
        <p:nvPicPr>
          <p:cNvPr id="1030" name="Picture 6" descr="cloud">
            <a:extLst>
              <a:ext uri="{FF2B5EF4-FFF2-40B4-BE49-F238E27FC236}">
                <a16:creationId xmlns:a16="http://schemas.microsoft.com/office/drawing/2014/main" id="{CA6CD97F-5E58-AE43-027E-6657F62B1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87" y="4100268"/>
            <a:ext cx="3636913" cy="2446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3DCCE9-47C6-F247-32FB-FA798A8886A9}"/>
              </a:ext>
            </a:extLst>
          </p:cNvPr>
          <p:cNvSpPr txBox="1"/>
          <p:nvPr/>
        </p:nvSpPr>
        <p:spPr>
          <a:xfrm>
            <a:off x="6657157" y="6823787"/>
            <a:ext cx="3352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b="1" i="0" dirty="0">
                <a:solidFill>
                  <a:srgbClr val="1F2328"/>
                </a:solidFill>
                <a:effectLst/>
                <a:latin typeface="-apple-system"/>
              </a:rPr>
              <a:t>cloud</a:t>
            </a:r>
          </a:p>
        </p:txBody>
      </p:sp>
      <p:pic>
        <p:nvPicPr>
          <p:cNvPr id="1032" name="Picture 8" descr="darkblood">
            <a:extLst>
              <a:ext uri="{FF2B5EF4-FFF2-40B4-BE49-F238E27FC236}">
                <a16:creationId xmlns:a16="http://schemas.microsoft.com/office/drawing/2014/main" id="{AE5242AF-40EF-169B-F442-7A7CBA3E1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4074810"/>
            <a:ext cx="3695030" cy="248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3A3272A-FC33-EC60-D260-86EDEF99EA1F}"/>
              </a:ext>
            </a:extLst>
          </p:cNvPr>
          <p:cNvSpPr txBox="1"/>
          <p:nvPr/>
        </p:nvSpPr>
        <p:spPr>
          <a:xfrm>
            <a:off x="2058151" y="6511002"/>
            <a:ext cx="838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b="1" dirty="0">
                <a:solidFill>
                  <a:srgbClr val="1F2328"/>
                </a:solidFill>
                <a:latin typeface="-apple-system"/>
              </a:rPr>
              <a:t>cloud</a:t>
            </a:r>
            <a:endParaRPr lang="en-HK" b="1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08F667-FDF4-41C8-44C5-3C180A6E5EFB}"/>
              </a:ext>
            </a:extLst>
          </p:cNvPr>
          <p:cNvSpPr txBox="1"/>
          <p:nvPr/>
        </p:nvSpPr>
        <p:spPr>
          <a:xfrm>
            <a:off x="5933256" y="6507536"/>
            <a:ext cx="121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b="1" i="0" dirty="0" err="1">
                <a:solidFill>
                  <a:srgbClr val="1F2328"/>
                </a:solidFill>
                <a:effectLst/>
                <a:latin typeface="-apple-system"/>
              </a:rPr>
              <a:t>darkblood</a:t>
            </a:r>
            <a:endParaRPr lang="en-HK" b="1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pic>
        <p:nvPicPr>
          <p:cNvPr id="1034" name="Picture 10" descr="lambda">
            <a:extLst>
              <a:ext uri="{FF2B5EF4-FFF2-40B4-BE49-F238E27FC236}">
                <a16:creationId xmlns:a16="http://schemas.microsoft.com/office/drawing/2014/main" id="{1962CAE0-C754-7A6F-A2E2-CA201CAE7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95" y="1338675"/>
            <a:ext cx="3636913" cy="2446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60ABBBF-CBB7-27E3-23E9-B9EF5F71B517}"/>
              </a:ext>
            </a:extLst>
          </p:cNvPr>
          <p:cNvSpPr txBox="1"/>
          <p:nvPr/>
        </p:nvSpPr>
        <p:spPr>
          <a:xfrm>
            <a:off x="1986788" y="3730936"/>
            <a:ext cx="9809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HK" b="1" i="0" dirty="0">
                <a:solidFill>
                  <a:srgbClr val="1F2328"/>
                </a:solidFill>
                <a:effectLst/>
                <a:latin typeface="-apple-system"/>
              </a:rPr>
              <a:t>lambda</a:t>
            </a:r>
          </a:p>
        </p:txBody>
      </p:sp>
    </p:spTree>
    <p:extLst>
      <p:ext uri="{BB962C8B-B14F-4D97-AF65-F5344CB8AC3E}">
        <p14:creationId xmlns:p14="http://schemas.microsoft.com/office/powerpoint/2010/main" val="2826167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F7743F-6730-6B3B-8421-DC5569091A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918B6C48-B4F4-7F19-CEBA-05DCCF138F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2619" y="771257"/>
            <a:ext cx="5661964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2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</a:rPr>
              <a:t>The</a:t>
            </a:r>
            <a:r>
              <a:rPr sz="3200" spc="-10" dirty="0">
                <a:latin typeface="+mj-lt"/>
              </a:rPr>
              <a:t> </a:t>
            </a:r>
            <a:r>
              <a:rPr lang="en-HK" sz="3200" spc="-10" dirty="0">
                <a:latin typeface="+mj-lt"/>
              </a:rPr>
              <a:t>Linux</a:t>
            </a:r>
            <a:r>
              <a:rPr lang="en-US" altLang="zh-CN" sz="3200" spc="-10" dirty="0">
                <a:latin typeface="+mj-lt"/>
              </a:rPr>
              <a:t> </a:t>
            </a:r>
            <a:r>
              <a:rPr sz="3200" spc="-10" dirty="0">
                <a:latin typeface="+mj-lt"/>
              </a:rPr>
              <a:t>Shell</a:t>
            </a:r>
            <a:r>
              <a:rPr lang="zh-CN" altLang="en-US" sz="3200" spc="-10" dirty="0">
                <a:latin typeface="+mj-lt"/>
              </a:rPr>
              <a:t> </a:t>
            </a:r>
            <a:r>
              <a:rPr lang="en-US" altLang="zh-CN" sz="3200" spc="-10" dirty="0">
                <a:latin typeface="+mj-lt"/>
              </a:rPr>
              <a:t>–</a:t>
            </a:r>
            <a:r>
              <a:rPr lang="zh-CN" altLang="en-US" sz="3200" spc="-10" dirty="0">
                <a:latin typeface="+mj-lt"/>
              </a:rPr>
              <a:t> </a:t>
            </a:r>
            <a:r>
              <a:rPr lang="en-US" altLang="zh-CN" sz="3200" spc="-10" dirty="0">
                <a:latin typeface="+mj-lt"/>
              </a:rPr>
              <a:t>Plugins</a:t>
            </a:r>
            <a:endParaRPr sz="3200" spc="-10" dirty="0">
              <a:latin typeface="+mj-lt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49C223E4-0505-DF12-3EDC-27FFBF3CA97C}"/>
              </a:ext>
            </a:extLst>
          </p:cNvPr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5</a:t>
            </a:r>
            <a:endParaRPr sz="800">
              <a:latin typeface="Arial"/>
              <a:cs typeface="Arial"/>
            </a:endParaRPr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4F3E2ECA-AF9F-7F38-63A0-65F2D1C03724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D1E5C7-3C79-3CD7-1D13-70B8D14DF1C7}"/>
              </a:ext>
            </a:extLst>
          </p:cNvPr>
          <p:cNvSpPr/>
          <p:nvPr/>
        </p:nvSpPr>
        <p:spPr>
          <a:xfrm>
            <a:off x="381000" y="5791200"/>
            <a:ext cx="8571875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A5AC9F76-1232-01BD-A7F2-9A4D9F65CB12}"/>
              </a:ext>
            </a:extLst>
          </p:cNvPr>
          <p:cNvSpPr txBox="1"/>
          <p:nvPr/>
        </p:nvSpPr>
        <p:spPr>
          <a:xfrm>
            <a:off x="6987357" y="2311600"/>
            <a:ext cx="2413002" cy="37992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220979" indent="-34290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US" sz="2000" dirty="0">
                <a:latin typeface="+mn-lt"/>
                <a:cs typeface="Arial"/>
                <a:hlinkClick r:id="rId2"/>
              </a:rPr>
              <a:t>Oh My </a:t>
            </a:r>
            <a:r>
              <a:rPr lang="en-US" sz="2000" dirty="0" err="1">
                <a:latin typeface="+mn-lt"/>
                <a:cs typeface="Arial"/>
                <a:hlinkClick r:id="rId2"/>
              </a:rPr>
              <a:t>Zsh</a:t>
            </a:r>
            <a:endParaRPr lang="en-US" sz="2000" dirty="0">
              <a:latin typeface="+mn-lt"/>
              <a:cs typeface="Arial"/>
            </a:endParaRPr>
          </a:p>
          <a:p>
            <a:pPr marL="355600" marR="220979" indent="-34290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US" sz="2000" dirty="0">
                <a:latin typeface="+mn-lt"/>
                <a:cs typeface="Arial"/>
                <a:hlinkClick r:id="rId3"/>
              </a:rPr>
              <a:t>Installation</a:t>
            </a:r>
            <a:endParaRPr lang="en-US" sz="2000" dirty="0">
              <a:latin typeface="+mn-lt"/>
              <a:cs typeface="Arial"/>
            </a:endParaRPr>
          </a:p>
          <a:p>
            <a:pPr marL="355600" marR="220979" indent="-34290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US" sz="2000" dirty="0">
                <a:latin typeface="+mn-lt"/>
                <a:cs typeface="Arial"/>
                <a:hlinkClick r:id="rId4"/>
              </a:rPr>
              <a:t>Themes</a:t>
            </a:r>
            <a:endParaRPr lang="en-US" sz="2000" dirty="0">
              <a:latin typeface="+mn-lt"/>
              <a:cs typeface="Arial"/>
            </a:endParaRPr>
          </a:p>
          <a:p>
            <a:pPr marL="355600" marR="220979" indent="-34290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US" sz="2000" dirty="0">
                <a:latin typeface="+mn-lt"/>
                <a:cs typeface="Arial"/>
                <a:hlinkClick r:id="rId5"/>
              </a:rPr>
              <a:t>Plugins</a:t>
            </a:r>
            <a:endParaRPr lang="en-US" sz="2000" dirty="0">
              <a:latin typeface="+mn-lt"/>
              <a:cs typeface="Arial"/>
            </a:endParaRPr>
          </a:p>
          <a:p>
            <a:pPr marL="355600" marR="220979" indent="-342900">
              <a:lnSpc>
                <a:spcPct val="143000"/>
              </a:lnSpc>
              <a:spcBef>
                <a:spcPts val="64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5600" algn="l"/>
              </a:tabLst>
            </a:pPr>
            <a:r>
              <a:rPr lang="en-HK" sz="2000" dirty="0">
                <a:latin typeface="+mn-lt"/>
                <a:cs typeface="Arial"/>
                <a:hlinkClick r:id="rId6"/>
              </a:rPr>
              <a:t>Auto</a:t>
            </a:r>
            <a:r>
              <a:rPr lang="en-US" sz="2000" dirty="0">
                <a:latin typeface="+mn-lt"/>
                <a:cs typeface="Arial"/>
                <a:hlinkClick r:id="rId6"/>
              </a:rPr>
              <a:t>suggestions</a:t>
            </a:r>
            <a:br>
              <a:rPr lang="en-HK" sz="2000" dirty="0">
                <a:latin typeface="+mn-lt"/>
                <a:cs typeface="Arial"/>
                <a:hlinkClick r:id="rId6"/>
              </a:rPr>
            </a:br>
            <a:r>
              <a:rPr lang="en-HK" sz="2000" dirty="0">
                <a:latin typeface="+mn-lt"/>
                <a:cs typeface="Arial"/>
                <a:hlinkClick r:id="rId6"/>
              </a:rPr>
              <a:t>Syntax-Highlighting</a:t>
            </a:r>
            <a:br>
              <a:rPr lang="en-HK" sz="2000" dirty="0">
                <a:latin typeface="+mn-lt"/>
                <a:cs typeface="Arial"/>
                <a:hlinkClick r:id="rId6"/>
              </a:rPr>
            </a:br>
            <a:r>
              <a:rPr lang="en-HK" sz="2000" dirty="0">
                <a:latin typeface="+mn-lt"/>
                <a:cs typeface="Arial"/>
                <a:hlinkClick r:id="rId6"/>
              </a:rPr>
              <a:t>Autocomplete</a:t>
            </a:r>
            <a:endParaRPr lang="en-US" sz="2000" dirty="0">
              <a:latin typeface="+mn-lt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0C5F00-27D5-507B-9EF1-E48B4EB25B6C}"/>
              </a:ext>
            </a:extLst>
          </p:cNvPr>
          <p:cNvSpPr txBox="1"/>
          <p:nvPr/>
        </p:nvSpPr>
        <p:spPr>
          <a:xfrm>
            <a:off x="95072" y="6299427"/>
            <a:ext cx="85917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Credits</a:t>
            </a:r>
            <a:r>
              <a:rPr lang="en-US" altLang="zh-CN" sz="1200" dirty="0"/>
              <a:t>:</a:t>
            </a:r>
            <a:r>
              <a:rPr lang="zh-CN" altLang="en-US" sz="1200" dirty="0"/>
              <a:t> </a:t>
            </a:r>
            <a:r>
              <a:rPr lang="en-US" altLang="zh-CN" sz="1200" dirty="0">
                <a:hlinkClick r:id="rId7"/>
              </a:rPr>
              <a:t>Oh My </a:t>
            </a:r>
            <a:r>
              <a:rPr lang="en-US" altLang="zh-CN" sz="1200" dirty="0" err="1">
                <a:hlinkClick r:id="rId7"/>
              </a:rPr>
              <a:t>Zsh</a:t>
            </a:r>
            <a:endParaRPr lang="en-US" altLang="zh-CN" sz="1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919EF8-5BC2-250E-CF28-0C25338135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25" y="1905000"/>
            <a:ext cx="6711013" cy="4010724"/>
          </a:xfrm>
          <a:prstGeom prst="rect">
            <a:avLst/>
          </a:prstGeom>
        </p:spPr>
      </p:pic>
      <p:pic>
        <p:nvPicPr>
          <p:cNvPr id="1026" name="Picture 2" descr="Oh My Zsh">
            <a:extLst>
              <a:ext uri="{FF2B5EF4-FFF2-40B4-BE49-F238E27FC236}">
                <a16:creationId xmlns:a16="http://schemas.microsoft.com/office/drawing/2014/main" id="{F677828D-A259-30A4-D437-A71ED5491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4583" y="558573"/>
            <a:ext cx="2724917" cy="1681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9206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491441" y="1466960"/>
            <a:ext cx="5375959" cy="33804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sz="3200" baseline="1543" dirty="0">
                <a:latin typeface="+mn-lt"/>
                <a:cs typeface="Arial"/>
              </a:rPr>
              <a:t>Nice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Features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of</a:t>
            </a:r>
            <a:r>
              <a:rPr sz="3200" spc="-60" baseline="1543" dirty="0">
                <a:latin typeface="+mn-lt"/>
                <a:cs typeface="Arial"/>
              </a:rPr>
              <a:t> </a:t>
            </a:r>
            <a:r>
              <a:rPr sz="3200" spc="-15" baseline="1543" dirty="0">
                <a:latin typeface="+mn-lt"/>
                <a:cs typeface="Arial"/>
              </a:rPr>
              <a:t>Terminal</a:t>
            </a:r>
            <a:endParaRPr sz="3200" baseline="1543" dirty="0">
              <a:latin typeface="+mn-lt"/>
              <a:cs typeface="Arial"/>
            </a:endParaRPr>
          </a:p>
          <a:p>
            <a:pPr marL="927100" lvl="1" indent="-4572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sz="3200" b="1" baseline="1543" dirty="0">
                <a:latin typeface="+mn-lt"/>
                <a:cs typeface="Arial"/>
              </a:rPr>
              <a:t>History</a:t>
            </a:r>
            <a:r>
              <a:rPr sz="3200" baseline="1543" dirty="0">
                <a:latin typeface="+mn-lt"/>
                <a:cs typeface="Arial"/>
              </a:rPr>
              <a:t>:</a:t>
            </a:r>
            <a:r>
              <a:rPr sz="3200" spc="-22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Up/Down</a:t>
            </a:r>
            <a:r>
              <a:rPr sz="3200" spc="-150" baseline="1543" dirty="0">
                <a:latin typeface="+mn-lt"/>
                <a:cs typeface="Arial"/>
              </a:rPr>
              <a:t> </a:t>
            </a:r>
            <a:r>
              <a:rPr sz="3200" spc="-15" baseline="1543" dirty="0">
                <a:latin typeface="+mn-lt"/>
                <a:cs typeface="Arial"/>
              </a:rPr>
              <a:t>Arrows</a:t>
            </a:r>
            <a:endParaRPr lang="en-US" sz="3200" spc="-15" baseline="1543" dirty="0">
              <a:latin typeface="+mn-lt"/>
              <a:cs typeface="Arial"/>
            </a:endParaRPr>
          </a:p>
          <a:p>
            <a:pPr marL="469900" lvl="1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tabLst>
                <a:tab pos="812165" algn="l"/>
              </a:tabLst>
            </a:pPr>
            <a:r>
              <a:rPr lang="en-HK" sz="3200" baseline="1543" dirty="0">
                <a:latin typeface="Courier New" panose="02070309020205020404" pitchFamily="49" charset="0"/>
                <a:cs typeface="Courier New" panose="02070309020205020404" pitchFamily="49" charset="0"/>
              </a:rPr>
              <a:t>		history</a:t>
            </a:r>
          </a:p>
          <a:p>
            <a:pPr marL="927100" lvl="1" indent="-457200">
              <a:lnSpc>
                <a:spcPct val="100000"/>
              </a:lnSpc>
              <a:spcBef>
                <a:spcPts val="1535"/>
              </a:spcBef>
              <a:buClr>
                <a:srgbClr val="CC0000"/>
              </a:buClr>
              <a:buFont typeface="Wingdings" pitchFamily="2" charset="2"/>
              <a:buChar char="Ø"/>
              <a:tabLst>
                <a:tab pos="812165" algn="l"/>
              </a:tabLst>
            </a:pPr>
            <a:r>
              <a:rPr lang="en-HK" sz="3200" b="1" spc="-15" baseline="1543" dirty="0">
                <a:latin typeface="+mn-lt"/>
                <a:cs typeface="Arial"/>
              </a:rPr>
              <a:t>Auto-</a:t>
            </a:r>
            <a:r>
              <a:rPr lang="en-HK" sz="3200" b="1" baseline="1543" dirty="0">
                <a:latin typeface="+mn-lt"/>
                <a:cs typeface="Arial"/>
              </a:rPr>
              <a:t>completion</a:t>
            </a:r>
            <a:r>
              <a:rPr lang="en-HK" sz="3200" baseline="1543" dirty="0">
                <a:latin typeface="+mn-lt"/>
                <a:cs typeface="Arial"/>
              </a:rPr>
              <a:t>:</a:t>
            </a:r>
            <a:r>
              <a:rPr lang="en-HK" sz="3200" spc="-104" baseline="1543" dirty="0">
                <a:latin typeface="+mn-lt"/>
                <a:cs typeface="Arial"/>
              </a:rPr>
              <a:t> </a:t>
            </a:r>
            <a:r>
              <a:rPr lang="en-HK" sz="3200" spc="-67" baseline="1543" dirty="0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r>
              <a:rPr lang="en-HK" sz="3200" spc="-30" baseline="1543" dirty="0">
                <a:latin typeface="+mn-lt"/>
                <a:cs typeface="Arial"/>
              </a:rPr>
              <a:t> </a:t>
            </a:r>
            <a:r>
              <a:rPr lang="en-HK" sz="3200" spc="-37" baseline="1543" dirty="0">
                <a:latin typeface="+mn-lt"/>
                <a:cs typeface="Arial"/>
              </a:rPr>
              <a:t>key</a:t>
            </a:r>
            <a:endParaRPr lang="en-HK" sz="3200" baseline="1543" dirty="0">
              <a:latin typeface="+mn-lt"/>
              <a:cs typeface="Arial"/>
            </a:endParaRPr>
          </a:p>
          <a:p>
            <a:pPr lvl="1">
              <a:lnSpc>
                <a:spcPct val="100000"/>
              </a:lnSpc>
              <a:buClr>
                <a:srgbClr val="CC0000"/>
              </a:buClr>
            </a:pPr>
            <a:endParaRPr sz="3200" dirty="0">
              <a:latin typeface="+mn-lt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5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r>
              <a:rPr sz="3200" baseline="1543" dirty="0">
                <a:latin typeface="+mn-lt"/>
                <a:cs typeface="Arial"/>
              </a:rPr>
              <a:t>Mostly</a:t>
            </a:r>
            <a:r>
              <a:rPr sz="3200" spc="-37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every</a:t>
            </a:r>
            <a:r>
              <a:rPr sz="3200" spc="-22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command</a:t>
            </a:r>
            <a:r>
              <a:rPr sz="3200" spc="-15" baseline="1543" dirty="0">
                <a:latin typeface="+mn-lt"/>
                <a:cs typeface="Arial"/>
              </a:rPr>
              <a:t> </a:t>
            </a:r>
            <a:r>
              <a:rPr sz="3200" baseline="1543" dirty="0">
                <a:latin typeface="+mn-lt"/>
                <a:cs typeface="Arial"/>
              </a:rPr>
              <a:t>takes</a:t>
            </a:r>
            <a:r>
              <a:rPr sz="3200" spc="-22" baseline="1543" dirty="0">
                <a:latin typeface="+mn-lt"/>
                <a:cs typeface="Arial"/>
              </a:rPr>
              <a:t> </a:t>
            </a:r>
            <a:r>
              <a:rPr sz="3200" spc="-15" baseline="1543" dirty="0">
                <a:latin typeface="+mn-lt"/>
                <a:cs typeface="Arial"/>
              </a:rPr>
              <a:t>arguments</a:t>
            </a:r>
            <a:endParaRPr lang="en-HK" sz="3200" spc="-15" baseline="1543" dirty="0">
              <a:latin typeface="+mn-lt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5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endParaRPr lang="en-HK" sz="3200" spc="-15" baseline="1543" dirty="0">
              <a:latin typeface="+mn-lt"/>
              <a:cs typeface="Arial"/>
            </a:endParaRPr>
          </a:p>
          <a:p>
            <a:pPr marL="469900" lvl="1" indent="-457200">
              <a:spcBef>
                <a:spcPts val="5"/>
              </a:spcBef>
              <a:buClr>
                <a:srgbClr val="CC0000"/>
              </a:buClr>
              <a:buFont typeface="Wingdings" pitchFamily="2" charset="2"/>
              <a:buChar char="§"/>
              <a:tabLst>
                <a:tab pos="354965" algn="l"/>
              </a:tabLst>
            </a:pPr>
            <a:endParaRPr sz="3200" baseline="1543" dirty="0">
              <a:latin typeface="+mn-lt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47800" y="4343400"/>
            <a:ext cx="7319060" cy="1384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00"/>
              </a:spcBef>
              <a:buClr>
                <a:srgbClr val="C00000"/>
              </a:buClr>
              <a:tabLst>
                <a:tab pos="1384300" algn="l"/>
                <a:tab pos="2344420" algn="l"/>
                <a:tab pos="2755900" algn="l"/>
              </a:tabLst>
            </a:pPr>
            <a:r>
              <a:rPr sz="2000" spc="-10" dirty="0">
                <a:latin typeface="Courier New"/>
                <a:cs typeface="Courier New"/>
              </a:rPr>
              <a:t>&lt;command&gt;</a:t>
            </a:r>
            <a:r>
              <a:rPr lang="zh-CN" altLang="en-US" sz="2000" spc="-10" dirty="0">
                <a:latin typeface="Courier New"/>
                <a:cs typeface="Courier New"/>
              </a:rPr>
              <a:t> </a:t>
            </a:r>
            <a:r>
              <a:rPr sz="2000" spc="-10" dirty="0">
                <a:latin typeface="Courier New"/>
                <a:cs typeface="Courier New"/>
              </a:rPr>
              <a:t>[&lt;list</a:t>
            </a:r>
            <a:r>
              <a:rPr lang="zh-CN" altLang="en-US" sz="2000" spc="-10" dirty="0">
                <a:latin typeface="Courier New"/>
                <a:cs typeface="Courier New"/>
              </a:rPr>
              <a:t> </a:t>
            </a:r>
            <a:r>
              <a:rPr sz="2000" spc="-25" dirty="0">
                <a:latin typeface="Courier New"/>
                <a:cs typeface="Courier New"/>
              </a:rPr>
              <a:t>of</a:t>
            </a:r>
            <a:r>
              <a:rPr lang="zh-CN" altLang="en-US" sz="2000" spc="-25" dirty="0">
                <a:latin typeface="Courier New"/>
                <a:cs typeface="Courier New"/>
              </a:rPr>
              <a:t> </a:t>
            </a:r>
            <a:r>
              <a:rPr sz="2000" spc="-10" dirty="0">
                <a:latin typeface="Courier New"/>
                <a:cs typeface="Courier New"/>
              </a:rPr>
              <a:t>arguments&gt;]</a:t>
            </a:r>
            <a:endParaRPr lang="en-HK" sz="2000" spc="-10" dirty="0">
              <a:latin typeface="Courier New"/>
              <a:cs typeface="Courier New"/>
            </a:endParaRPr>
          </a:p>
          <a:p>
            <a:pPr marL="12700">
              <a:lnSpc>
                <a:spcPct val="150000"/>
              </a:lnSpc>
              <a:spcBef>
                <a:spcPts val="100"/>
              </a:spcBef>
              <a:buClr>
                <a:srgbClr val="C00000"/>
              </a:buClr>
              <a:tabLst>
                <a:tab pos="1384300" algn="l"/>
                <a:tab pos="2344420" algn="l"/>
                <a:tab pos="2755900" algn="l"/>
              </a:tabLst>
            </a:pPr>
            <a:r>
              <a:rPr lang="en-HK" sz="2000" spc="-25" dirty="0">
                <a:latin typeface="Courier New"/>
                <a:cs typeface="Courier New"/>
              </a:rPr>
              <a:t>ls</a:t>
            </a:r>
            <a:r>
              <a:rPr lang="zh-CN" altLang="en-US" sz="2000" spc="-25" dirty="0">
                <a:latin typeface="Courier New"/>
                <a:cs typeface="Courier New"/>
              </a:rPr>
              <a:t> </a:t>
            </a:r>
            <a:r>
              <a:rPr lang="en-HK" sz="2000" dirty="0">
                <a:latin typeface="Courier New"/>
                <a:cs typeface="Courier New"/>
              </a:rPr>
              <a:t>–</a:t>
            </a:r>
            <a:r>
              <a:rPr lang="en-HK" sz="2000" spc="-50" dirty="0">
                <a:latin typeface="Courier New"/>
                <a:cs typeface="Courier New"/>
              </a:rPr>
              <a:t>l</a:t>
            </a:r>
            <a:endParaRPr lang="en-HK" sz="2000" dirty="0">
              <a:latin typeface="Courier New"/>
              <a:cs typeface="Courier New"/>
            </a:endParaRPr>
          </a:p>
          <a:p>
            <a:pPr marL="12700">
              <a:lnSpc>
                <a:spcPct val="150000"/>
              </a:lnSpc>
              <a:spcBef>
                <a:spcPts val="100"/>
              </a:spcBef>
              <a:buClr>
                <a:srgbClr val="C00000"/>
              </a:buClr>
              <a:tabLst>
                <a:tab pos="1384300" algn="l"/>
                <a:tab pos="2344420" algn="l"/>
                <a:tab pos="2755900" algn="l"/>
              </a:tabLst>
            </a:pPr>
            <a:r>
              <a:rPr lang="en-HK" sz="2000" spc="-25" dirty="0">
                <a:latin typeface="Courier New"/>
                <a:cs typeface="Courier New"/>
              </a:rPr>
              <a:t>cd</a:t>
            </a:r>
            <a:r>
              <a:rPr lang="zh-CN" altLang="en-US" sz="2000" spc="-25" dirty="0">
                <a:latin typeface="Courier New"/>
                <a:cs typeface="Courier New"/>
              </a:rPr>
              <a:t> </a:t>
            </a:r>
            <a:r>
              <a:rPr lang="en-HK" sz="2000" spc="-10" dirty="0">
                <a:latin typeface="Courier New"/>
                <a:cs typeface="Courier New"/>
              </a:rPr>
              <a:t>./my/directory</a:t>
            </a:r>
            <a:endParaRPr lang="en-HK" sz="2000" dirty="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952875" y="117845"/>
            <a:ext cx="81915" cy="147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dirty="0">
                <a:solidFill>
                  <a:srgbClr val="CCCCCC"/>
                </a:solidFill>
                <a:latin typeface="Arial"/>
                <a:cs typeface="Arial"/>
              </a:rPr>
              <a:t>6</a:t>
            </a:r>
            <a:endParaRPr sz="800">
              <a:latin typeface="Arial"/>
              <a:cs typeface="Arial"/>
            </a:endParaRP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2AC0DE3D-ECA2-C93D-A694-4AD6EB27E496}"/>
              </a:ext>
            </a:extLst>
          </p:cNvPr>
          <p:cNvSpPr txBox="1"/>
          <p:nvPr/>
        </p:nvSpPr>
        <p:spPr>
          <a:xfrm>
            <a:off x="642619" y="0"/>
            <a:ext cx="271018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Lab 1 - Linux/Unix</a:t>
            </a:r>
            <a:r>
              <a:rPr lang="zh-CN" altLang="en-US" dirty="0">
                <a:solidFill>
                  <a:srgbClr val="FFFFFF"/>
                </a:solidFill>
                <a:latin typeface="+mn-lt"/>
                <a:cs typeface="Arial"/>
              </a:rPr>
              <a:t> </a:t>
            </a:r>
            <a:r>
              <a:rPr lang="en-HK" dirty="0">
                <a:solidFill>
                  <a:srgbClr val="FFFFFF"/>
                </a:solidFill>
                <a:latin typeface="+mn-lt"/>
                <a:cs typeface="Arial"/>
              </a:rPr>
              <a:t>Tutorial</a:t>
            </a: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C66363D2-9046-EC50-58ED-606AC66DCF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275" y="685800"/>
            <a:ext cx="520827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HK" sz="3200" dirty="0">
                <a:latin typeface="+mj-lt"/>
                <a:cs typeface="Calibri" panose="020F0502020204030204" pitchFamily="34" charset="0"/>
              </a:rPr>
              <a:t>Part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2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+mj-lt"/>
                <a:cs typeface="Calibri" panose="020F0502020204030204" pitchFamily="34" charset="0"/>
              </a:rPr>
              <a:t>–</a:t>
            </a:r>
            <a:r>
              <a:rPr lang="zh-CN" altLang="en-US" sz="3200" dirty="0">
                <a:latin typeface="+mj-lt"/>
                <a:cs typeface="Calibri" panose="020F0502020204030204" pitchFamily="34" charset="0"/>
              </a:rPr>
              <a:t> </a:t>
            </a:r>
            <a:r>
              <a:rPr sz="3200" dirty="0">
                <a:latin typeface="+mj-lt"/>
              </a:rPr>
              <a:t>The</a:t>
            </a:r>
            <a:r>
              <a:rPr sz="3200" spc="-10" dirty="0">
                <a:latin typeface="+mj-lt"/>
              </a:rPr>
              <a:t> </a:t>
            </a:r>
            <a:r>
              <a:rPr lang="en-HK" sz="3200" spc="-10" dirty="0">
                <a:latin typeface="+mj-lt"/>
              </a:rPr>
              <a:t>Linux</a:t>
            </a:r>
            <a:r>
              <a:rPr lang="en-US" altLang="zh-CN" sz="3200" spc="-10" dirty="0">
                <a:latin typeface="+mj-lt"/>
              </a:rPr>
              <a:t> </a:t>
            </a:r>
            <a:r>
              <a:rPr sz="3200" spc="-10" dirty="0">
                <a:latin typeface="+mj-lt"/>
              </a:rPr>
              <a:t>Shell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575</TotalTime>
  <Words>1753</Words>
  <Application>Microsoft Macintosh PowerPoint</Application>
  <PresentationFormat>On-screen Show (4:3)</PresentationFormat>
  <Paragraphs>328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-apple-system</vt:lpstr>
      <vt:lpstr>Arial</vt:lpstr>
      <vt:lpstr>Calibri</vt:lpstr>
      <vt:lpstr>Courier New</vt:lpstr>
      <vt:lpstr>Lucida Grande</vt:lpstr>
      <vt:lpstr>Wingdings</vt:lpstr>
      <vt:lpstr>Office Theme</vt:lpstr>
      <vt:lpstr>ECE327 - Introduction to Software Engineering</vt:lpstr>
      <vt:lpstr>Outline</vt:lpstr>
      <vt:lpstr>Part 1 – Introduction to Linux/Unix</vt:lpstr>
      <vt:lpstr>Part 1 – Introduction to Linux/Unix</vt:lpstr>
      <vt:lpstr>Part 2 – The Linux Shell – Shells</vt:lpstr>
      <vt:lpstr>Part 2 – The Linux Shell – Zsh</vt:lpstr>
      <vt:lpstr>Part 2 – The Linux Shell – Themes</vt:lpstr>
      <vt:lpstr>Part 2 – The Linux Shell – Plugins</vt:lpstr>
      <vt:lpstr>Part 2 – The Linux Shell</vt:lpstr>
      <vt:lpstr>Part 3 – Files and Directories</vt:lpstr>
      <vt:lpstr>Part 3 – Files and Directories</vt:lpstr>
      <vt:lpstr>Part 3 – Files and Directories – Listing Files</vt:lpstr>
      <vt:lpstr>Part 3 – Files and Directories – File Storage</vt:lpstr>
      <vt:lpstr>Part 3 – Files and Directories – File Storage</vt:lpstr>
      <vt:lpstr>Part 4 – Navigating Through Directories</vt:lpstr>
      <vt:lpstr>Part 5 – Commands for Files</vt:lpstr>
      <vt:lpstr>Part 5 – Commands for Files</vt:lpstr>
      <vt:lpstr>Part 5 – Commands for Files – Reading Files</vt:lpstr>
      <vt:lpstr>Part 6 – Code Editors – vim</vt:lpstr>
      <vt:lpstr>Part 6 – Code Editors – emacs</vt:lpstr>
      <vt:lpstr>Part 7 – Security and Access Rights</vt:lpstr>
      <vt:lpstr>Part 8 – Check Manuals</vt:lpstr>
      <vt:lpstr>Part 9 – Zipping Files and Directories</vt:lpstr>
      <vt:lpstr>Extra Part – Additional Readings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EC327-Lab1</dc:title>
  <cp:lastModifiedBy>JIA Shuyue</cp:lastModifiedBy>
  <cp:revision>209</cp:revision>
  <dcterms:created xsi:type="dcterms:W3CDTF">2025-01-20T15:52:15Z</dcterms:created>
  <dcterms:modified xsi:type="dcterms:W3CDTF">2025-01-22T15:36:53Z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2025-01-14T00:00:00Z</vt:filetime>
  </property>
  <property fmtid="{D5CDD505-2E9C-101B-9397-08002B2CF9AE}" pid="3" name="Creator">
    <vt:lpwstr>Keynote</vt:lpwstr>
  </property>
  <property fmtid="{D5CDD505-2E9C-101B-9397-08002B2CF9AE}" pid="4" name="LastSaved">
    <vt:filetime>2025-01-20T00:00:00Z</vt:filetime>
  </property>
  <property fmtid="{D5CDD505-2E9C-101B-9397-08002B2CF9AE}" pid="5" name="Producer">
    <vt:lpwstr>macOS Version 14.5 (Build 23F79) Quartz PDFContext</vt:lpwstr>
  </property>
</Properties>
</file>